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7"/>
  </p:notesMasterIdLst>
  <p:sldIdLst>
    <p:sldId id="483" r:id="rId3"/>
    <p:sldId id="502" r:id="rId4"/>
    <p:sldId id="503" r:id="rId5"/>
    <p:sldId id="504" r:id="rId6"/>
    <p:sldId id="505" r:id="rId7"/>
    <p:sldId id="506" r:id="rId8"/>
    <p:sldId id="507" r:id="rId9"/>
    <p:sldId id="509" r:id="rId10"/>
    <p:sldId id="510" r:id="rId11"/>
    <p:sldId id="511" r:id="rId12"/>
    <p:sldId id="512" r:id="rId13"/>
    <p:sldId id="513" r:id="rId14"/>
    <p:sldId id="514" r:id="rId15"/>
    <p:sldId id="516" r:id="rId16"/>
    <p:sldId id="517" r:id="rId17"/>
    <p:sldId id="518" r:id="rId18"/>
    <p:sldId id="519" r:id="rId19"/>
    <p:sldId id="520" r:id="rId20"/>
    <p:sldId id="521" r:id="rId21"/>
    <p:sldId id="522" r:id="rId22"/>
    <p:sldId id="525" r:id="rId23"/>
    <p:sldId id="524" r:id="rId24"/>
    <p:sldId id="526" r:id="rId25"/>
    <p:sldId id="273" r:id="rId26"/>
  </p:sldIdLst>
  <p:sldSz cx="12192000" cy="6858000"/>
  <p:notesSz cx="6858000" cy="9144000"/>
  <p:embeddedFontLst>
    <p:embeddedFont>
      <p:font typeface="Roboto Slab" charset="0"/>
      <p:regular r:id="rId28"/>
      <p:bold r:id="rId29"/>
    </p:embeddedFont>
    <p:embeddedFont>
      <p:font typeface="Calibri"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532476"/>
    <a:srgbClr val="595959"/>
    <a:srgbClr val="F5F5F5"/>
    <a:srgbClr val="000000"/>
    <a:srgbClr val="990099"/>
    <a:srgbClr val="CC3399"/>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6318" autoAdjust="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sorterViewPr>
    <p:cViewPr>
      <p:scale>
        <a:sx n="100" d="100"/>
        <a:sy n="100" d="100"/>
      </p:scale>
      <p:origin x="0" y="-2418"/>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pPr/>
              <a:t>06-02-2023</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pPr/>
              <a:t>‹#›</a:t>
            </a:fld>
            <a:endParaRPr lang="en-IN" dirty="0"/>
          </a:p>
        </p:txBody>
      </p:sp>
    </p:spTree>
    <p:extLst>
      <p:ext uri="{BB962C8B-B14F-4D97-AF65-F5344CB8AC3E}">
        <p14:creationId xmlns:p14="http://schemas.microsoft.com/office/powerpoint/2010/main" xmlns=""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xmlns=""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pPr/>
              <a:t>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pPr/>
              <a:t>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pPr/>
              <a:t>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pPr/>
              <a:t>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xmlns="" val="34172154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xmlns="" val="4688880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xmlns="" val="2477122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xmlns="" val="4606211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xmlns=""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xmlns="" val="4650150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627610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xmlns=""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7971034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5414980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1549456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2325912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1901977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7963264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58120930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6939268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2/6/2023</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xmlns="" val="16574915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xmlns="" val="2457395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xmlns="" val="20262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xmlns=""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xmlns=""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pPr/>
              <a:t>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pPr/>
              <a:t>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pPr/>
              <a:t>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pPr/>
              <a:t>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pPr/>
              <a:t>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pPr/>
              <a:t>2/6/2023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pPr/>
              <a:t>‹#›</a:t>
            </a:fld>
            <a:endParaRPr lang="en-US" dirty="0"/>
          </a:p>
        </p:txBody>
      </p:sp>
    </p:spTree>
    <p:extLst>
      <p:ext uri="{BB962C8B-B14F-4D97-AF65-F5344CB8AC3E}">
        <p14:creationId xmlns:p14="http://schemas.microsoft.com/office/powerpoint/2010/main" xmlns=""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5"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6.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27.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Embedded-org/ACCOMPLISHMENTS/tree/master/RACE_CAPSTONE_PROJECT2" TargetMode="External"/><Relationship Id="rId2" Type="http://schemas.openxmlformats.org/officeDocument/2006/relationships/image" Target="../media/image28.png"/><Relationship Id="rId1" Type="http://schemas.openxmlformats.org/officeDocument/2006/relationships/slideLayout" Target="../slideLayouts/slideLayout16.xml"/><Relationship Id="rId4" Type="http://schemas.openxmlformats.org/officeDocument/2006/relationships/hyperlink" Target="https://github.com/Embedded-org/ACCOMPLISHMENTS/blob/master/RACE_CAPSTONE_PROJECT2/Capstone2_implementation.docx"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13509" y="1567543"/>
            <a:ext cx="6583680" cy="1018903"/>
          </a:xfrm>
        </p:spPr>
        <p:txBody>
          <a:bodyPr anchor="t">
            <a:noAutofit/>
          </a:bodyPr>
          <a:lstStyle/>
          <a:p>
            <a:pPr>
              <a:lnSpc>
                <a:spcPct val="100000"/>
              </a:lnSpc>
            </a:pPr>
            <a:r>
              <a:rPr lang="en-US" sz="2800" b="1" dirty="0" smtClean="0">
                <a:cs typeface="Arial" panose="020B0604020202020204" pitchFamily="34" charset="0"/>
              </a:rPr>
              <a:t>Modelling direction detection in selected stocks in Indian BFSI sector </a:t>
            </a:r>
            <a:r>
              <a:rPr lang="en-US" sz="2800" b="1" dirty="0">
                <a:solidFill>
                  <a:schemeClr val="accent2"/>
                </a:solidFill>
                <a:latin typeface="Calibri" panose="020F0502020204030204" pitchFamily="34" charset="0"/>
                <a:cs typeface="Calibri" panose="020F0502020204030204" pitchFamily="34" charset="0"/>
              </a:rPr>
              <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a:t>
            </a:r>
            <a:r>
              <a:rPr lang="en-US" sz="2000" b="1" dirty="0" smtClean="0">
                <a:solidFill>
                  <a:schemeClr val="bg1"/>
                </a:solidFill>
                <a:cs typeface="Arial" panose="020B0604020202020204" pitchFamily="34" charset="0"/>
              </a:rPr>
              <a:t>10/02/2023</a:t>
            </a:r>
            <a:endParaRPr lang="en-US" sz="2000" b="1" dirty="0">
              <a:solidFill>
                <a:schemeClr val="bg1"/>
              </a:solidFill>
              <a:cs typeface="Arial" panose="020B0604020202020204" pitchFamily="34" charset="0"/>
            </a:endParaRPr>
          </a:p>
          <a:p>
            <a:pPr algn="l"/>
            <a:endParaRPr lang="en-US" b="1" dirty="0">
              <a:solidFill>
                <a:schemeClr val="bg1"/>
              </a:solidFill>
              <a:cs typeface="Arial" panose="020B0604020202020204" pitchFamily="34" charset="0"/>
            </a:endParaRPr>
          </a:p>
          <a:p>
            <a:pPr algn="l"/>
            <a:endParaRPr lang="en-US"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646331"/>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p:txBody>
      </p:sp>
    </p:spTree>
    <p:extLst>
      <p:ext uri="{BB962C8B-B14F-4D97-AF65-F5344CB8AC3E}">
        <p14:creationId xmlns:p14="http://schemas.microsoft.com/office/powerpoint/2010/main" xmlns="" val="118499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pic>
        <p:nvPicPr>
          <p:cNvPr id="12" name="Picture 11"/>
          <p:cNvPicPr/>
          <p:nvPr/>
        </p:nvPicPr>
        <p:blipFill>
          <a:blip r:embed="rId2"/>
          <a:srcRect/>
          <a:stretch>
            <a:fillRect/>
          </a:stretch>
        </p:blipFill>
        <p:spPr bwMode="auto">
          <a:xfrm>
            <a:off x="329694" y="1428886"/>
            <a:ext cx="2703578" cy="2296333"/>
          </a:xfrm>
          <a:prstGeom prst="rect">
            <a:avLst/>
          </a:prstGeom>
          <a:noFill/>
          <a:ln w="9525">
            <a:noFill/>
            <a:miter lim="800000"/>
            <a:headEnd/>
            <a:tailEnd/>
          </a:ln>
        </p:spPr>
      </p:pic>
      <p:pic>
        <p:nvPicPr>
          <p:cNvPr id="15" name="Picture 14"/>
          <p:cNvPicPr/>
          <p:nvPr/>
        </p:nvPicPr>
        <p:blipFill>
          <a:blip r:embed="rId3"/>
          <a:srcRect/>
          <a:stretch>
            <a:fillRect/>
          </a:stretch>
        </p:blipFill>
        <p:spPr bwMode="auto">
          <a:xfrm>
            <a:off x="3165629" y="1472133"/>
            <a:ext cx="2725719" cy="2226578"/>
          </a:xfrm>
          <a:prstGeom prst="rect">
            <a:avLst/>
          </a:prstGeom>
          <a:noFill/>
          <a:ln w="9525">
            <a:noFill/>
            <a:miter lim="800000"/>
            <a:headEnd/>
            <a:tailEnd/>
          </a:ln>
        </p:spPr>
      </p:pic>
      <p:pic>
        <p:nvPicPr>
          <p:cNvPr id="16" name="Picture 15"/>
          <p:cNvPicPr/>
          <p:nvPr/>
        </p:nvPicPr>
        <p:blipFill>
          <a:blip r:embed="rId4"/>
          <a:srcRect/>
          <a:stretch>
            <a:fillRect/>
          </a:stretch>
        </p:blipFill>
        <p:spPr bwMode="auto">
          <a:xfrm>
            <a:off x="6188144" y="1483812"/>
            <a:ext cx="2377248" cy="2267533"/>
          </a:xfrm>
          <a:prstGeom prst="rect">
            <a:avLst/>
          </a:prstGeom>
          <a:noFill/>
          <a:ln w="9525">
            <a:noFill/>
            <a:miter lim="800000"/>
            <a:headEnd/>
            <a:tailEnd/>
          </a:ln>
        </p:spPr>
      </p:pic>
      <p:sp>
        <p:nvSpPr>
          <p:cNvPr id="17" name="Down Arrow 16"/>
          <p:cNvSpPr/>
          <p:nvPr/>
        </p:nvSpPr>
        <p:spPr>
          <a:xfrm>
            <a:off x="968572" y="3722914"/>
            <a:ext cx="376518" cy="2850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p:cNvSpPr/>
          <p:nvPr/>
        </p:nvSpPr>
        <p:spPr>
          <a:xfrm>
            <a:off x="4108653" y="3722914"/>
            <a:ext cx="349624" cy="3115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a:off x="6396957" y="3751345"/>
            <a:ext cx="322730" cy="30928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 xmlns:a16="http://schemas.microsoft.com/office/drawing/2014/main" id="{B2BAA538-2736-4E9D-AB6C-DE968E13EB92}"/>
              </a:ext>
            </a:extLst>
          </p:cNvPr>
          <p:cNvSpPr txBox="1"/>
          <p:nvPr/>
        </p:nvSpPr>
        <p:spPr>
          <a:xfrm>
            <a:off x="1413794" y="3808662"/>
            <a:ext cx="1629852" cy="646331"/>
          </a:xfrm>
          <a:prstGeom prst="rect">
            <a:avLst/>
          </a:prstGeom>
          <a:solidFill>
            <a:schemeClr val="accent2">
              <a:lumMod val="40000"/>
              <a:lumOff val="60000"/>
            </a:schemeClr>
          </a:solidFill>
        </p:spPr>
        <p:txBody>
          <a:bodyPr wrap="square">
            <a:spAutoFit/>
          </a:bodyPr>
          <a:lstStyle/>
          <a:p>
            <a:r>
              <a:rPr lang="en-US" dirty="0"/>
              <a:t>HDFC Data Distribution</a:t>
            </a:r>
          </a:p>
        </p:txBody>
      </p:sp>
      <p:sp>
        <p:nvSpPr>
          <p:cNvPr id="21" name="TextBox 20">
            <a:extLst>
              <a:ext uri="{FF2B5EF4-FFF2-40B4-BE49-F238E27FC236}">
                <a16:creationId xmlns="" xmlns:a16="http://schemas.microsoft.com/office/drawing/2014/main" id="{18A2F7BB-C0F2-4EF8-839F-D7CFCB22F184}"/>
              </a:ext>
            </a:extLst>
          </p:cNvPr>
          <p:cNvSpPr txBox="1"/>
          <p:nvPr/>
        </p:nvSpPr>
        <p:spPr>
          <a:xfrm>
            <a:off x="4505945" y="3816814"/>
            <a:ext cx="1783144" cy="646331"/>
          </a:xfrm>
          <a:prstGeom prst="rect">
            <a:avLst/>
          </a:prstGeom>
          <a:solidFill>
            <a:schemeClr val="accent2">
              <a:lumMod val="40000"/>
              <a:lumOff val="60000"/>
            </a:schemeClr>
          </a:solidFill>
        </p:spPr>
        <p:txBody>
          <a:bodyPr wrap="square">
            <a:spAutoFit/>
          </a:bodyPr>
          <a:lstStyle/>
          <a:p>
            <a:r>
              <a:rPr lang="en-US" dirty="0"/>
              <a:t>KOTAK Data Distribution</a:t>
            </a:r>
          </a:p>
        </p:txBody>
      </p:sp>
      <p:sp>
        <p:nvSpPr>
          <p:cNvPr id="22" name="TextBox 21">
            <a:extLst>
              <a:ext uri="{FF2B5EF4-FFF2-40B4-BE49-F238E27FC236}">
                <a16:creationId xmlns="" xmlns:a16="http://schemas.microsoft.com/office/drawing/2014/main" id="{42DE68AB-BBAE-415B-BC48-E23F063971DA}"/>
              </a:ext>
            </a:extLst>
          </p:cNvPr>
          <p:cNvSpPr txBox="1"/>
          <p:nvPr/>
        </p:nvSpPr>
        <p:spPr>
          <a:xfrm>
            <a:off x="6795958" y="3820057"/>
            <a:ext cx="1909758" cy="646331"/>
          </a:xfrm>
          <a:prstGeom prst="rect">
            <a:avLst/>
          </a:prstGeom>
          <a:solidFill>
            <a:schemeClr val="accent2">
              <a:lumMod val="40000"/>
              <a:lumOff val="60000"/>
            </a:schemeClr>
          </a:solidFill>
        </p:spPr>
        <p:txBody>
          <a:bodyPr wrap="square">
            <a:spAutoFit/>
          </a:bodyPr>
          <a:lstStyle/>
          <a:p>
            <a:r>
              <a:rPr lang="en-US" dirty="0"/>
              <a:t>SBI Data Distribution</a:t>
            </a:r>
          </a:p>
        </p:txBody>
      </p:sp>
      <p:cxnSp>
        <p:nvCxnSpPr>
          <p:cNvPr id="27" name="Straight Connector 26">
            <a:extLst>
              <a:ext uri="{FF2B5EF4-FFF2-40B4-BE49-F238E27FC236}">
                <a16:creationId xmlns="" xmlns:a16="http://schemas.microsoft.com/office/drawing/2014/main" id="{A7F6EB29-B571-4B48-81E4-62197B16AB23}"/>
              </a:ext>
            </a:extLst>
          </p:cNvPr>
          <p:cNvCxnSpPr/>
          <p:nvPr/>
        </p:nvCxnSpPr>
        <p:spPr>
          <a:xfrm rot="5400000">
            <a:off x="7229122" y="2726639"/>
            <a:ext cx="3065986" cy="24612"/>
          </a:xfrm>
          <a:prstGeom prst="line">
            <a:avLst/>
          </a:prstGeom>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 xmlns:a16="http://schemas.microsoft.com/office/drawing/2014/main" id="{1B9CB8C1-9CBF-4D97-8B9B-DC1C9D76BEDF}"/>
              </a:ext>
            </a:extLst>
          </p:cNvPr>
          <p:cNvSpPr txBox="1"/>
          <p:nvPr/>
        </p:nvSpPr>
        <p:spPr>
          <a:xfrm>
            <a:off x="8908869" y="1280160"/>
            <a:ext cx="2842709" cy="2031325"/>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HDFC,KOTAK and SBI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sp>
        <p:nvSpPr>
          <p:cNvPr id="30" name="TextBox 29">
            <a:extLst>
              <a:ext uri="{FF2B5EF4-FFF2-40B4-BE49-F238E27FC236}">
                <a16:creationId xmlns="" xmlns:a16="http://schemas.microsoft.com/office/drawing/2014/main" id="{EBE78701-8AA4-40AE-961C-0357B182FDFC}"/>
              </a:ext>
            </a:extLst>
          </p:cNvPr>
          <p:cNvSpPr txBox="1"/>
          <p:nvPr/>
        </p:nvSpPr>
        <p:spPr>
          <a:xfrm>
            <a:off x="8895806" y="3448594"/>
            <a:ext cx="2897264"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KOTAK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has highest volatility followed by </a:t>
            </a: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HDFC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and then SBI.</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pic>
        <p:nvPicPr>
          <p:cNvPr id="31" name="Picture 30"/>
          <p:cNvPicPr/>
          <p:nvPr/>
        </p:nvPicPr>
        <p:blipFill>
          <a:blip r:embed="rId5"/>
          <a:srcRect/>
          <a:stretch>
            <a:fillRect/>
          </a:stretch>
        </p:blipFill>
        <p:spPr bwMode="auto">
          <a:xfrm>
            <a:off x="326571" y="4846320"/>
            <a:ext cx="5944236" cy="1319759"/>
          </a:xfrm>
          <a:prstGeom prst="rect">
            <a:avLst/>
          </a:prstGeom>
          <a:noFill/>
          <a:ln w="9525">
            <a:noFill/>
            <a:miter lim="800000"/>
            <a:headEnd/>
            <a:tailEnd/>
          </a:ln>
        </p:spPr>
      </p:pic>
      <p:sp>
        <p:nvSpPr>
          <p:cNvPr id="32" name="Right Arrow 31"/>
          <p:cNvSpPr/>
          <p:nvPr/>
        </p:nvSpPr>
        <p:spPr>
          <a:xfrm>
            <a:off x="6296297" y="5290457"/>
            <a:ext cx="561703" cy="391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5" name="Rectangle 1"/>
          <p:cNvSpPr>
            <a:spLocks noChangeArrowheads="1"/>
          </p:cNvSpPr>
          <p:nvPr/>
        </p:nvSpPr>
        <p:spPr bwMode="auto">
          <a:xfrm>
            <a:off x="6823804" y="4741817"/>
            <a:ext cx="4985019" cy="1477328"/>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Box plots exhibits large difference between the 75th % tile and max values of most of the feature variables for all 3 stocks. Therefore, it suggests that there are extreme values</a:t>
            </a:r>
            <a:r>
              <a:rPr kumimoji="0" lang="en-US" sz="1800" b="0" i="0" u="none" strike="noStrike" cap="none" normalizeH="0" dirty="0" smtClean="0">
                <a:ln>
                  <a:noFill/>
                </a:ln>
                <a:solidFill>
                  <a:srgbClr val="000000"/>
                </a:solidFill>
                <a:effectLst/>
                <a:latin typeface="Roboto Slab" charset="0"/>
                <a:ea typeface="Roboto Slab" charset="0"/>
                <a:cs typeface="Arial" pitchFamily="34" charset="0"/>
              </a:rPr>
              <a:t> </a:t>
            </a: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Outliers in our data set.</a:t>
            </a:r>
            <a:endParaRPr kumimoji="0" lang="en-US" sz="1800" b="0" i="0" u="none" strike="noStrike" cap="none" normalizeH="0" baseline="0" dirty="0" smtClean="0">
              <a:ln>
                <a:noFill/>
              </a:ln>
              <a:solidFill>
                <a:schemeClr val="tx1"/>
              </a:solidFill>
              <a:effectLst/>
              <a:latin typeface="Roboto Slab" charset="0"/>
              <a:ea typeface="Roboto Slab" charset="0"/>
              <a:cs typeface="Arial" pitchFamily="34" charset="0"/>
            </a:endParaRPr>
          </a:p>
        </p:txBody>
      </p:sp>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27" name="Straight Connector 26">
            <a:extLst>
              <a:ext uri="{FF2B5EF4-FFF2-40B4-BE49-F238E27FC236}">
                <a16:creationId xmlns="" xmlns:a16="http://schemas.microsoft.com/office/drawing/2014/main" id="{A7F6EB29-B571-4B48-81E4-62197B16AB23}"/>
              </a:ext>
            </a:extLst>
          </p:cNvPr>
          <p:cNvCxnSpPr/>
          <p:nvPr/>
        </p:nvCxnSpPr>
        <p:spPr>
          <a:xfrm rot="10800000">
            <a:off x="261258" y="5159830"/>
            <a:ext cx="11234057" cy="26125"/>
          </a:xfrm>
          <a:prstGeom prst="line">
            <a:avLst/>
          </a:prstGeom>
        </p:spPr>
        <p:style>
          <a:lnRef idx="1">
            <a:schemeClr val="dk1"/>
          </a:lnRef>
          <a:fillRef idx="0">
            <a:schemeClr val="dk1"/>
          </a:fillRef>
          <a:effectRef idx="0">
            <a:schemeClr val="dk1"/>
          </a:effectRef>
          <a:fontRef idx="minor">
            <a:schemeClr val="tx1"/>
          </a:fontRef>
        </p:style>
      </p:cxnSp>
      <p:pic>
        <p:nvPicPr>
          <p:cNvPr id="23" name="Picture 22"/>
          <p:cNvPicPr/>
          <p:nvPr/>
        </p:nvPicPr>
        <p:blipFill>
          <a:blip r:embed="rId2"/>
          <a:srcRect/>
          <a:stretch>
            <a:fillRect/>
          </a:stretch>
        </p:blipFill>
        <p:spPr bwMode="auto">
          <a:xfrm>
            <a:off x="369479" y="1354297"/>
            <a:ext cx="3902075" cy="2904194"/>
          </a:xfrm>
          <a:prstGeom prst="rect">
            <a:avLst/>
          </a:prstGeom>
          <a:noFill/>
          <a:ln w="9525">
            <a:noFill/>
            <a:miter lim="800000"/>
            <a:headEnd/>
            <a:tailEnd/>
          </a:ln>
        </p:spPr>
      </p:pic>
      <p:sp>
        <p:nvSpPr>
          <p:cNvPr id="35" name="Rectangle 34"/>
          <p:cNvSpPr/>
          <p:nvPr/>
        </p:nvSpPr>
        <p:spPr>
          <a:xfrm>
            <a:off x="1026617" y="4406928"/>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HDFCBANK</a:t>
            </a:r>
            <a:endParaRPr lang="en-US" dirty="0"/>
          </a:p>
        </p:txBody>
      </p:sp>
      <p:pic>
        <p:nvPicPr>
          <p:cNvPr id="36" name="Picture 35"/>
          <p:cNvPicPr/>
          <p:nvPr/>
        </p:nvPicPr>
        <p:blipFill>
          <a:blip r:embed="rId3"/>
          <a:srcRect/>
          <a:stretch>
            <a:fillRect/>
          </a:stretch>
        </p:blipFill>
        <p:spPr bwMode="auto">
          <a:xfrm>
            <a:off x="4471216" y="1368424"/>
            <a:ext cx="3706133" cy="2994570"/>
          </a:xfrm>
          <a:prstGeom prst="rect">
            <a:avLst/>
          </a:prstGeom>
          <a:noFill/>
          <a:ln w="9525">
            <a:noFill/>
            <a:miter lim="800000"/>
            <a:headEnd/>
            <a:tailEnd/>
          </a:ln>
        </p:spPr>
      </p:pic>
      <p:sp>
        <p:nvSpPr>
          <p:cNvPr id="37" name="Rectangle 36"/>
          <p:cNvSpPr/>
          <p:nvPr/>
        </p:nvSpPr>
        <p:spPr>
          <a:xfrm>
            <a:off x="4666799" y="4415636"/>
            <a:ext cx="3240071"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KOTAKBANK</a:t>
            </a:r>
            <a:endParaRPr lang="en-US" dirty="0"/>
          </a:p>
        </p:txBody>
      </p:sp>
      <p:pic>
        <p:nvPicPr>
          <p:cNvPr id="38" name="Picture 37"/>
          <p:cNvPicPr/>
          <p:nvPr/>
        </p:nvPicPr>
        <p:blipFill>
          <a:blip r:embed="rId4"/>
          <a:srcRect/>
          <a:stretch>
            <a:fillRect/>
          </a:stretch>
        </p:blipFill>
        <p:spPr bwMode="auto">
          <a:xfrm>
            <a:off x="8353958" y="1385046"/>
            <a:ext cx="3385324" cy="2877672"/>
          </a:xfrm>
          <a:prstGeom prst="rect">
            <a:avLst/>
          </a:prstGeom>
          <a:noFill/>
          <a:ln w="9525">
            <a:noFill/>
            <a:miter lim="800000"/>
            <a:headEnd/>
            <a:tailEnd/>
          </a:ln>
        </p:spPr>
      </p:pic>
      <p:sp>
        <p:nvSpPr>
          <p:cNvPr id="39" name="Rectangle 38"/>
          <p:cNvSpPr/>
          <p:nvPr/>
        </p:nvSpPr>
        <p:spPr>
          <a:xfrm>
            <a:off x="8436459" y="4406671"/>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SBIBANK</a:t>
            </a:r>
            <a:endParaRPr lang="en-US" dirty="0"/>
          </a:p>
        </p:txBody>
      </p:sp>
      <p:sp>
        <p:nvSpPr>
          <p:cNvPr id="58369" name="Rectangle 1"/>
          <p:cNvSpPr>
            <a:spLocks noChangeArrowheads="1"/>
          </p:cNvSpPr>
          <p:nvPr/>
        </p:nvSpPr>
        <p:spPr bwMode="auto">
          <a:xfrm>
            <a:off x="389964" y="5499846"/>
            <a:ext cx="11268635" cy="646331"/>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Calibri" pitchFamily="34" charset="0"/>
                <a:cs typeface="Arial" pitchFamily="34" charset="0"/>
              </a:rPr>
              <a:t>It is observed that a linear relationship exists between Independent variables and the Target variable except for fewer outliers which is quite negligible.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16" name="Picture 15">
            <a:extLst>
              <a:ext uri="{FF2B5EF4-FFF2-40B4-BE49-F238E27FC236}">
                <a16:creationId xmlns="" xmlns:a16="http://schemas.microsoft.com/office/drawing/2014/main" id="{85EB33AC-A728-49A0-B7E6-E6B9D631A594}"/>
              </a:ext>
            </a:extLst>
          </p:cNvPr>
          <p:cNvPicPr>
            <a:picLocks noChangeAspect="1"/>
          </p:cNvPicPr>
          <p:nvPr/>
        </p:nvPicPr>
        <p:blipFill>
          <a:blip r:embed="rId2"/>
          <a:stretch>
            <a:fillRect/>
          </a:stretch>
        </p:blipFill>
        <p:spPr>
          <a:xfrm>
            <a:off x="425021" y="5469029"/>
            <a:ext cx="2660107" cy="489672"/>
          </a:xfrm>
          <a:prstGeom prst="rect">
            <a:avLst/>
          </a:prstGeom>
        </p:spPr>
      </p:pic>
      <p:sp>
        <p:nvSpPr>
          <p:cNvPr id="22" name="TextBox 21">
            <a:extLst>
              <a:ext uri="{FF2B5EF4-FFF2-40B4-BE49-F238E27FC236}">
                <a16:creationId xmlns="" xmlns:a16="http://schemas.microsoft.com/office/drawing/2014/main"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cxnSp>
        <p:nvCxnSpPr>
          <p:cNvPr id="4" name="Straight Connector 3">
            <a:extLst>
              <a:ext uri="{FF2B5EF4-FFF2-40B4-BE49-F238E27FC236}">
                <a16:creationId xmlns="" xmlns:a16="http://schemas.microsoft.com/office/drawing/2014/main" id="{117593B8-4906-42CD-8BA4-7DBE56961F5A}"/>
              </a:ext>
            </a:extLst>
          </p:cNvPr>
          <p:cNvCxnSpPr>
            <a:cxnSpLocks/>
          </p:cNvCxnSpPr>
          <p:nvPr/>
        </p:nvCxnSpPr>
        <p:spPr>
          <a:xfrm>
            <a:off x="425021" y="5035826"/>
            <a:ext cx="11554944"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Table 7">
            <a:extLst>
              <a:ext uri="{FF2B5EF4-FFF2-40B4-BE49-F238E27FC236}">
                <a16:creationId xmlns="" xmlns:a16="http://schemas.microsoft.com/office/drawing/2014/main" id="{8E6F0A4B-F7BE-48A3-BB86-15E6E1DBC11C}"/>
              </a:ext>
            </a:extLst>
          </p:cNvPr>
          <p:cNvGraphicFramePr>
            <a:graphicFrameLocks noGrp="1"/>
          </p:cNvGraphicFramePr>
          <p:nvPr>
            <p:extLst>
              <p:ext uri="{D42A27DB-BD31-4B8C-83A1-F6EECF244321}">
                <p14:modId xmlns="" xmlns:p14="http://schemas.microsoft.com/office/powerpoint/2010/main" val="2548941481"/>
              </p:ext>
            </p:extLst>
          </p:nvPr>
        </p:nvGraphicFramePr>
        <p:xfrm>
          <a:off x="318053" y="1444496"/>
          <a:ext cx="11448924" cy="3381799"/>
        </p:xfrm>
        <a:graphic>
          <a:graphicData uri="http://schemas.openxmlformats.org/drawingml/2006/table">
            <a:tbl>
              <a:tblPr firstRow="1" bandRow="1">
                <a:tableStyleId>{5C22544A-7EE6-4342-B048-85BDC9FD1C3A}</a:tableStyleId>
              </a:tblPr>
              <a:tblGrid>
                <a:gridCol w="2335950">
                  <a:extLst>
                    <a:ext uri="{9D8B030D-6E8A-4147-A177-3AD203B41FA5}">
                      <a16:colId xmlns="" xmlns:a16="http://schemas.microsoft.com/office/drawing/2014/main" val="4025259242"/>
                    </a:ext>
                  </a:extLst>
                </a:gridCol>
                <a:gridCol w="9112974">
                  <a:extLst>
                    <a:ext uri="{9D8B030D-6E8A-4147-A177-3AD203B41FA5}">
                      <a16:colId xmlns="" xmlns:a16="http://schemas.microsoft.com/office/drawing/2014/main" val="92898429"/>
                    </a:ext>
                  </a:extLst>
                </a:gridCol>
              </a:tblGrid>
              <a:tr h="391239">
                <a:tc>
                  <a:txBody>
                    <a:bodyPr/>
                    <a:lstStyle/>
                    <a:p>
                      <a:r>
                        <a:rPr lang="en-US" dirty="0"/>
                        <a:t>Missing Values</a:t>
                      </a:r>
                    </a:p>
                  </a:txBody>
                  <a:tcPr/>
                </a:tc>
                <a:tc>
                  <a:txBody>
                    <a:bodyPr/>
                    <a:lstStyle/>
                    <a:p>
                      <a:r>
                        <a:rPr lang="en-US" dirty="0"/>
                        <a:t>Feature Engineering</a:t>
                      </a:r>
                    </a:p>
                  </a:txBody>
                  <a:tcPr/>
                </a:tc>
                <a:extLst>
                  <a:ext uri="{0D108BD9-81ED-4DB2-BD59-A6C34878D82A}">
                    <a16:rowId xmlns="" xmlns:a16="http://schemas.microsoft.com/office/drawing/2014/main" val="2454660590"/>
                  </a:ext>
                </a:extLst>
              </a:tr>
              <a:tr h="2990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a:p>
                      <a:endParaRPr lang="en-US" dirty="0"/>
                    </a:p>
                  </a:txBody>
                  <a:tcPr/>
                </a:tc>
                <a:tc>
                  <a:txBody>
                    <a:bodyPr/>
                    <a:lstStyle/>
                    <a:p>
                      <a:r>
                        <a:rPr lang="en-US" dirty="0"/>
                        <a:t>Newly Added Feature Variables: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13 days,20 days,100 days, 200 days Simple moving averages.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exponential moving averages for 7 days,13 days,20 days,100 days, and 200 days.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 day's previous lag values of volume.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Momentum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Trend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Volatility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indicators </a:t>
                      </a:r>
                      <a:endParaRPr lang="en-US" dirty="0"/>
                    </a:p>
                  </a:txBody>
                  <a:tcPr/>
                </a:tc>
                <a:extLst>
                  <a:ext uri="{0D108BD9-81ED-4DB2-BD59-A6C34878D82A}">
                    <a16:rowId xmlns="" xmlns:a16="http://schemas.microsoft.com/office/drawing/2014/main" val="3217177518"/>
                  </a:ext>
                </a:extLst>
              </a:tr>
            </a:tbl>
          </a:graphicData>
        </a:graphic>
      </p:graphicFrame>
    </p:spTree>
    <p:extLst>
      <p:ext uri="{BB962C8B-B14F-4D97-AF65-F5344CB8AC3E}">
        <p14:creationId xmlns="" xmlns:p14="http://schemas.microsoft.com/office/powerpoint/2010/main" val="362684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graphicFrame>
        <p:nvGraphicFramePr>
          <p:cNvPr id="4" name="Table 4">
            <a:extLst>
              <a:ext uri="{FF2B5EF4-FFF2-40B4-BE49-F238E27FC236}">
                <a16:creationId xmlns="" xmlns:a16="http://schemas.microsoft.com/office/drawing/2014/main" id="{6074E0B8-60C8-42EF-8AEA-CDD2C998EE8D}"/>
              </a:ext>
            </a:extLst>
          </p:cNvPr>
          <p:cNvGraphicFramePr>
            <a:graphicFrameLocks noGrp="1"/>
          </p:cNvGraphicFramePr>
          <p:nvPr>
            <p:extLst>
              <p:ext uri="{D42A27DB-BD31-4B8C-83A1-F6EECF244321}">
                <p14:modId xmlns="" xmlns:p14="http://schemas.microsoft.com/office/powerpoint/2010/main" val="683405217"/>
              </p:ext>
            </p:extLst>
          </p:nvPr>
        </p:nvGraphicFramePr>
        <p:xfrm>
          <a:off x="318052" y="1554213"/>
          <a:ext cx="11330609" cy="3342911"/>
        </p:xfrm>
        <a:graphic>
          <a:graphicData uri="http://schemas.openxmlformats.org/drawingml/2006/table">
            <a:tbl>
              <a:tblPr firstRow="1" bandRow="1">
                <a:tableStyleId>{5C22544A-7EE6-4342-B048-85BDC9FD1C3A}</a:tableStyleId>
              </a:tblPr>
              <a:tblGrid>
                <a:gridCol w="3002944">
                  <a:extLst>
                    <a:ext uri="{9D8B030D-6E8A-4147-A177-3AD203B41FA5}">
                      <a16:colId xmlns="" xmlns:a16="http://schemas.microsoft.com/office/drawing/2014/main" val="2200667034"/>
                    </a:ext>
                  </a:extLst>
                </a:gridCol>
                <a:gridCol w="8327665">
                  <a:extLst>
                    <a:ext uri="{9D8B030D-6E8A-4147-A177-3AD203B41FA5}">
                      <a16:colId xmlns="" xmlns:a16="http://schemas.microsoft.com/office/drawing/2014/main" val="1635359872"/>
                    </a:ext>
                  </a:extLst>
                </a:gridCol>
              </a:tblGrid>
              <a:tr h="3726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Modelling Strategies</a:t>
                      </a:r>
                    </a:p>
                  </a:txBody>
                  <a:tcPr/>
                </a:tc>
                <a:tc>
                  <a:txBody>
                    <a:bodyPr/>
                    <a:lstStyle/>
                    <a:p>
                      <a:r>
                        <a:rPr lang="en-US" dirty="0"/>
                        <a:t>Model Evaluation Rule</a:t>
                      </a:r>
                    </a:p>
                  </a:txBody>
                  <a:tcPr/>
                </a:tc>
                <a:extLst>
                  <a:ext uri="{0D108BD9-81ED-4DB2-BD59-A6C34878D82A}">
                    <a16:rowId xmlns="" xmlns:a16="http://schemas.microsoft.com/office/drawing/2014/main" val="3267914235"/>
                  </a:ext>
                </a:extLst>
              </a:tr>
              <a:tr h="12328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Direction Detection </a:t>
                      </a:r>
                      <a:r>
                        <a:rPr lang="en-IN" sz="1800" b="1" kern="1200" dirty="0">
                          <a:solidFill>
                            <a:schemeClr val="dk1"/>
                          </a:solidFill>
                          <a:effectLst/>
                          <a:latin typeface="+mn-lt"/>
                          <a:ea typeface="+mn-ea"/>
                          <a:cs typeface="+mn-cs"/>
                        </a:rPr>
                        <a:t>by 6,10,14 days consecutive closing prices split week on the week.</a:t>
                      </a:r>
                      <a:endParaRPr lang="en-US" sz="1800"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Negative Trend</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IN" sz="1800" kern="1200" dirty="0">
                          <a:solidFill>
                            <a:schemeClr val="dk1"/>
                          </a:solidFill>
                          <a:effectLst/>
                          <a:latin typeface="+mn-lt"/>
                          <a:ea typeface="+mn-ea"/>
                          <a:cs typeface="+mn-cs"/>
                        </a:rPr>
                        <a:t>percentage change on closing price between 0.7 and  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C0C0C0"/>
                          </a:highlight>
                          <a:latin typeface="+mn-lt"/>
                          <a:ea typeface="+mn-ea"/>
                          <a:cs typeface="+mn-cs"/>
                          <a:sym typeface="Wingdings" panose="05000000000000000000" pitchFamily="2" charset="2"/>
                        </a:rPr>
                        <a:t>Neutral</a:t>
                      </a:r>
                      <a:endParaRPr lang="en-IN" sz="1800" kern="1200" dirty="0">
                        <a:solidFill>
                          <a:schemeClr val="dk1"/>
                        </a:solidFill>
                        <a:effectLst/>
                        <a:highlight>
                          <a:srgbClr val="C0C0C0"/>
                        </a:highlight>
                        <a:latin typeface="+mn-lt"/>
                        <a:ea typeface="+mn-ea"/>
                        <a:cs typeface="+mn-cs"/>
                      </a:endParaRPr>
                    </a:p>
                  </a:txBody>
                  <a:tcPr/>
                </a:tc>
                <a:extLst>
                  <a:ext uri="{0D108BD9-81ED-4DB2-BD59-A6C34878D82A}">
                    <a16:rowId xmlns="" xmlns:a16="http://schemas.microsoft.com/office/drawing/2014/main" val="2904623653"/>
                  </a:ext>
                </a:extLst>
              </a:tr>
              <a:tr h="16102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Long Direction Prediction performed separately using </a:t>
                      </a:r>
                      <a:r>
                        <a:rPr lang="en-US" b="1" dirty="0"/>
                        <a:t>Momentum, Trend, Volatility and Volume Indicators </a:t>
                      </a:r>
                      <a:endParaRPr lang="en-US" sz="1800" b="1"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Not Positive Trend</a:t>
                      </a:r>
                    </a:p>
                    <a:p>
                      <a:endParaRPr lang="en-US" dirty="0"/>
                    </a:p>
                  </a:txBody>
                  <a:tcPr/>
                </a:tc>
                <a:extLst>
                  <a:ext uri="{0D108BD9-81ED-4DB2-BD59-A6C34878D82A}">
                    <a16:rowId xmlns="" xmlns:a16="http://schemas.microsoft.com/office/drawing/2014/main" val="3461708392"/>
                  </a:ext>
                </a:extLst>
              </a:tr>
            </a:tbl>
          </a:graphicData>
        </a:graphic>
      </p:graphicFrame>
      <p:cxnSp>
        <p:nvCxnSpPr>
          <p:cNvPr id="9" name="Straight Connector 8">
            <a:extLst>
              <a:ext uri="{FF2B5EF4-FFF2-40B4-BE49-F238E27FC236}">
                <a16:creationId xmlns="" xmlns:a16="http://schemas.microsoft.com/office/drawing/2014/main" id="{5211ACEE-EB2C-49FD-BC83-9417BB3FAEEA}"/>
              </a:ext>
            </a:extLst>
          </p:cNvPr>
          <p:cNvCxnSpPr>
            <a:cxnSpLocks/>
          </p:cNvCxnSpPr>
          <p:nvPr/>
        </p:nvCxnSpPr>
        <p:spPr>
          <a:xfrm>
            <a:off x="2305878" y="4926654"/>
            <a:ext cx="0" cy="1501947"/>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 xmlns:a16="http://schemas.microsoft.com/office/drawing/2014/main" id="{AED8C15C-36D0-484A-9A6C-2AFA00E939D9}"/>
              </a:ext>
            </a:extLst>
          </p:cNvPr>
          <p:cNvSpPr txBox="1"/>
          <p:nvPr/>
        </p:nvSpPr>
        <p:spPr>
          <a:xfrm>
            <a:off x="318052" y="5072954"/>
            <a:ext cx="1749288" cy="1200329"/>
          </a:xfrm>
          <a:prstGeom prst="rect">
            <a:avLst/>
          </a:prstGeom>
          <a:solidFill>
            <a:schemeClr val="accent3">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Classification Models used:</a:t>
            </a:r>
          </a:p>
          <a:p>
            <a:endParaRPr lang="en-US" dirty="0">
              <a:solidFill>
                <a:prstClr val="black"/>
              </a:solidFill>
              <a:latin typeface="Roboto Slab"/>
            </a:endParaRPr>
          </a:p>
          <a:p>
            <a:endParaRPr lang="en-US" dirty="0">
              <a:solidFill>
                <a:prstClr val="black"/>
              </a:solidFill>
              <a:latin typeface="Roboto Slab"/>
            </a:endParaRPr>
          </a:p>
        </p:txBody>
      </p:sp>
      <p:sp>
        <p:nvSpPr>
          <p:cNvPr id="14" name="TextBox 13">
            <a:extLst>
              <a:ext uri="{FF2B5EF4-FFF2-40B4-BE49-F238E27FC236}">
                <a16:creationId xmlns="" xmlns:a16="http://schemas.microsoft.com/office/drawing/2014/main" id="{23F9A7C4-3501-421F-A7BD-A158DC9F70F9}"/>
              </a:ext>
            </a:extLst>
          </p:cNvPr>
          <p:cNvSpPr txBox="1"/>
          <p:nvPr/>
        </p:nvSpPr>
        <p:spPr>
          <a:xfrm>
            <a:off x="2373525" y="6010882"/>
            <a:ext cx="2668301"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K Nearest Neighbours</a:t>
            </a:r>
            <a:endParaRPr lang="en-US" dirty="0"/>
          </a:p>
        </p:txBody>
      </p:sp>
      <p:sp>
        <p:nvSpPr>
          <p:cNvPr id="15" name="TextBox 14">
            <a:extLst>
              <a:ext uri="{FF2B5EF4-FFF2-40B4-BE49-F238E27FC236}">
                <a16:creationId xmlns="" xmlns:a16="http://schemas.microsoft.com/office/drawing/2014/main" id="{187558C1-FDCD-4DD0-B2C8-5585E4B86B94}"/>
              </a:ext>
            </a:extLst>
          </p:cNvPr>
          <p:cNvSpPr txBox="1"/>
          <p:nvPr/>
        </p:nvSpPr>
        <p:spPr>
          <a:xfrm>
            <a:off x="5456398" y="6010882"/>
            <a:ext cx="1279204"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XG Boost</a:t>
            </a:r>
            <a:endParaRPr lang="en-US" dirty="0"/>
          </a:p>
        </p:txBody>
      </p:sp>
      <p:sp>
        <p:nvSpPr>
          <p:cNvPr id="21" name="TextBox 20">
            <a:extLst>
              <a:ext uri="{FF2B5EF4-FFF2-40B4-BE49-F238E27FC236}">
                <a16:creationId xmlns="" xmlns:a16="http://schemas.microsoft.com/office/drawing/2014/main" id="{B561B145-E630-4A41-B5FC-8D05E03C9AA2}"/>
              </a:ext>
            </a:extLst>
          </p:cNvPr>
          <p:cNvSpPr txBox="1"/>
          <p:nvPr/>
        </p:nvSpPr>
        <p:spPr>
          <a:xfrm>
            <a:off x="2373525" y="5010196"/>
            <a:ext cx="2569533"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Logistic Regression</a:t>
            </a:r>
            <a:endParaRPr lang="en-US" dirty="0"/>
          </a:p>
        </p:txBody>
      </p:sp>
      <p:sp>
        <p:nvSpPr>
          <p:cNvPr id="23" name="TextBox 22">
            <a:extLst>
              <a:ext uri="{FF2B5EF4-FFF2-40B4-BE49-F238E27FC236}">
                <a16:creationId xmlns="" xmlns:a16="http://schemas.microsoft.com/office/drawing/2014/main" id="{D468D51B-11DE-4983-96C8-488F34722E2D}"/>
              </a:ext>
            </a:extLst>
          </p:cNvPr>
          <p:cNvSpPr txBox="1"/>
          <p:nvPr/>
        </p:nvSpPr>
        <p:spPr>
          <a:xfrm>
            <a:off x="5270806" y="5016426"/>
            <a:ext cx="6324220"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Decision Tree using Grid SearchCV and Cross Validation </a:t>
            </a:r>
            <a:endParaRPr lang="en-US" dirty="0"/>
          </a:p>
        </p:txBody>
      </p:sp>
      <p:sp>
        <p:nvSpPr>
          <p:cNvPr id="24" name="TextBox 23">
            <a:extLst>
              <a:ext uri="{FF2B5EF4-FFF2-40B4-BE49-F238E27FC236}">
                <a16:creationId xmlns="" xmlns:a16="http://schemas.microsoft.com/office/drawing/2014/main" id="{02296D71-C9CD-486B-AAA4-F7270FFDB488}"/>
              </a:ext>
            </a:extLst>
          </p:cNvPr>
          <p:cNvSpPr txBox="1"/>
          <p:nvPr/>
        </p:nvSpPr>
        <p:spPr>
          <a:xfrm>
            <a:off x="2373525" y="5528478"/>
            <a:ext cx="7609865"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Random Forest using Randomized SearchCV and Cross Validation</a:t>
            </a:r>
            <a:endParaRPr lang="en-US" dirty="0"/>
          </a:p>
        </p:txBody>
      </p:sp>
    </p:spTree>
    <p:extLst>
      <p:ext uri="{BB962C8B-B14F-4D97-AF65-F5344CB8AC3E}">
        <p14:creationId xmlns="" xmlns:p14="http://schemas.microsoft.com/office/powerpoint/2010/main" val="3562653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lstStyle/>
          <a:p>
            <a:r>
              <a:rPr lang="en-US" dirty="0"/>
              <a:t>Model Evaluation using LR Classifier</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506369762"/>
              </p:ext>
            </p:extLst>
          </p:nvPr>
        </p:nvGraphicFramePr>
        <p:xfrm>
          <a:off x="342346" y="1460518"/>
          <a:ext cx="8218558" cy="4548018"/>
        </p:xfrm>
        <a:graphic>
          <a:graphicData uri="http://schemas.openxmlformats.org/drawingml/2006/table">
            <a:tbl>
              <a:tblPr firstRow="1" bandRow="1">
                <a:tableStyleId>{5C22544A-7EE6-4342-B048-85BDC9FD1C3A}</a:tableStyleId>
              </a:tblPr>
              <a:tblGrid>
                <a:gridCol w="3145950">
                  <a:extLst>
                    <a:ext uri="{9D8B030D-6E8A-4147-A177-3AD203B41FA5}">
                      <a16:colId xmlns="" xmlns:a16="http://schemas.microsoft.com/office/drawing/2014/main" val="4219639610"/>
                    </a:ext>
                  </a:extLst>
                </a:gridCol>
                <a:gridCol w="1770008">
                  <a:extLst>
                    <a:ext uri="{9D8B030D-6E8A-4147-A177-3AD203B41FA5}">
                      <a16:colId xmlns="" xmlns:a16="http://schemas.microsoft.com/office/drawing/2014/main" val="1669447782"/>
                    </a:ext>
                  </a:extLst>
                </a:gridCol>
                <a:gridCol w="1633803">
                  <a:extLst>
                    <a:ext uri="{9D8B030D-6E8A-4147-A177-3AD203B41FA5}">
                      <a16:colId xmlns="" xmlns:a16="http://schemas.microsoft.com/office/drawing/2014/main" val="2157121228"/>
                    </a:ext>
                  </a:extLst>
                </a:gridCol>
                <a:gridCol w="1668797">
                  <a:extLst>
                    <a:ext uri="{9D8B030D-6E8A-4147-A177-3AD203B41FA5}">
                      <a16:colId xmlns="" xmlns:a16="http://schemas.microsoft.com/office/drawing/2014/main" val="2436946099"/>
                    </a:ext>
                  </a:extLst>
                </a:gridCol>
              </a:tblGrid>
              <a:tr h="358427">
                <a:tc>
                  <a:txBody>
                    <a:bodyPr/>
                    <a:lstStyle/>
                    <a:p>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897751">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recall-0.60</a:t>
                      </a:r>
                    </a:p>
                    <a:p>
                      <a:r>
                        <a:rPr lang="en-US" sz="1600" dirty="0"/>
                        <a:t>accuracy-0.35</a:t>
                      </a:r>
                    </a:p>
                  </a:txBody>
                  <a:tcPr/>
                </a:tc>
                <a:tc>
                  <a:txBody>
                    <a:bodyPr/>
                    <a:lstStyle/>
                    <a:p>
                      <a:r>
                        <a:rPr lang="en-US" sz="1600" dirty="0"/>
                        <a:t>Precision-0.37</a:t>
                      </a:r>
                    </a:p>
                    <a:p>
                      <a:r>
                        <a:rPr lang="en-US" sz="1600" dirty="0"/>
                        <a:t>recall-0.74</a:t>
                      </a:r>
                    </a:p>
                    <a:p>
                      <a:r>
                        <a:rPr lang="en-US" sz="1600" dirty="0"/>
                        <a:t>accuracy-0.36</a:t>
                      </a:r>
                    </a:p>
                  </a:txBody>
                  <a:tcPr/>
                </a:tc>
                <a:tc>
                  <a:txBody>
                    <a:bodyPr/>
                    <a:lstStyle/>
                    <a:p>
                      <a:r>
                        <a:rPr lang="en-US" sz="1600" dirty="0"/>
                        <a:t>Precision-0.36</a:t>
                      </a:r>
                    </a:p>
                    <a:p>
                      <a:r>
                        <a:rPr lang="en-US" sz="1600" dirty="0"/>
                        <a:t>recall-1.00</a:t>
                      </a:r>
                    </a:p>
                    <a:p>
                      <a:r>
                        <a:rPr lang="en-US" sz="1600" dirty="0"/>
                        <a:t>accuracy-0.36</a:t>
                      </a:r>
                    </a:p>
                  </a:txBody>
                  <a:tcPr/>
                </a:tc>
                <a:extLst>
                  <a:ext uri="{0D108BD9-81ED-4DB2-BD59-A6C34878D82A}">
                    <a16:rowId xmlns=""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precision-0.83</a:t>
                      </a:r>
                    </a:p>
                    <a:p>
                      <a:r>
                        <a:rPr lang="en-US" sz="1600" dirty="0"/>
                        <a:t>recall-0.59</a:t>
                      </a:r>
                    </a:p>
                    <a:p>
                      <a:r>
                        <a:rPr lang="en-US" sz="1600" dirty="0"/>
                        <a:t>Accuracy-0.80</a:t>
                      </a:r>
                    </a:p>
                  </a:txBody>
                  <a:tcPr/>
                </a:tc>
                <a:tc>
                  <a:txBody>
                    <a:bodyPr/>
                    <a:lstStyle/>
                    <a:p>
                      <a:r>
                        <a:rPr lang="en-US" sz="1600" dirty="0"/>
                        <a:t>precision-0.76</a:t>
                      </a:r>
                    </a:p>
                    <a:p>
                      <a:r>
                        <a:rPr lang="en-US" sz="1600" dirty="0"/>
                        <a:t>recall-0.48</a:t>
                      </a:r>
                    </a:p>
                    <a:p>
                      <a:r>
                        <a:rPr lang="en-US" sz="1600" dirty="0"/>
                        <a:t>accuracy-0.72</a:t>
                      </a:r>
                    </a:p>
                  </a:txBody>
                  <a:tcPr/>
                </a:tc>
                <a:tc>
                  <a:txBody>
                    <a:bodyPr/>
                    <a:lstStyle/>
                    <a:p>
                      <a:r>
                        <a:rPr lang="en-US" sz="1600" dirty="0"/>
                        <a:t>precision-0.78</a:t>
                      </a:r>
                    </a:p>
                    <a:p>
                      <a:r>
                        <a:rPr lang="en-US" sz="1600" dirty="0"/>
                        <a:t>recall-0.49</a:t>
                      </a:r>
                    </a:p>
                    <a:p>
                      <a:r>
                        <a:rPr lang="en-US" sz="1600" dirty="0"/>
                        <a:t>accuracy-0.74</a:t>
                      </a:r>
                    </a:p>
                  </a:txBody>
                  <a:tcPr/>
                </a:tc>
                <a:extLst>
                  <a:ext uri="{0D108BD9-81ED-4DB2-BD59-A6C34878D82A}">
                    <a16:rowId xmlns=""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precision-0.93</a:t>
                      </a:r>
                    </a:p>
                    <a:p>
                      <a:r>
                        <a:rPr lang="en-US" sz="1600" dirty="0"/>
                        <a:t>recall-0.47</a:t>
                      </a:r>
                    </a:p>
                    <a:p>
                      <a:r>
                        <a:rPr lang="en-US" sz="1600" dirty="0"/>
                        <a:t>Accuracy-0.77</a:t>
                      </a:r>
                    </a:p>
                  </a:txBody>
                  <a:tcPr/>
                </a:tc>
                <a:tc>
                  <a:txBody>
                    <a:bodyPr/>
                    <a:lstStyle/>
                    <a:p>
                      <a:r>
                        <a:rPr lang="en-US" sz="1600" dirty="0"/>
                        <a:t>precision-0.90</a:t>
                      </a:r>
                    </a:p>
                    <a:p>
                      <a:r>
                        <a:rPr lang="en-US" sz="1600" dirty="0"/>
                        <a:t>recall-0.40</a:t>
                      </a:r>
                    </a:p>
                    <a:p>
                      <a:r>
                        <a:rPr lang="en-US" sz="1600" dirty="0"/>
                        <a:t>accuracy-0.74</a:t>
                      </a:r>
                    </a:p>
                  </a:txBody>
                  <a:tcPr/>
                </a:tc>
                <a:tc>
                  <a:txBody>
                    <a:bodyPr/>
                    <a:lstStyle/>
                    <a:p>
                      <a:r>
                        <a:rPr lang="en-US" sz="1600" dirty="0"/>
                        <a:t>precision-0.81</a:t>
                      </a:r>
                    </a:p>
                    <a:p>
                      <a:r>
                        <a:rPr lang="en-US" sz="1600" dirty="0"/>
                        <a:t>recall-0.30</a:t>
                      </a:r>
                    </a:p>
                    <a:p>
                      <a:r>
                        <a:rPr lang="en-US" sz="1600" dirty="0"/>
                        <a:t>accuracy-0.70</a:t>
                      </a:r>
                    </a:p>
                  </a:txBody>
                  <a:tcPr/>
                </a:tc>
                <a:extLst>
                  <a:ext uri="{0D108BD9-81ED-4DB2-BD59-A6C34878D82A}">
                    <a16:rowId xmlns="" xmlns:a16="http://schemas.microsoft.com/office/drawing/2014/main" val="1608354669"/>
                  </a:ext>
                </a:extLst>
              </a:tr>
            </a:tbl>
          </a:graphicData>
        </a:graphic>
      </p:graphicFrame>
      <p:sp>
        <p:nvSpPr>
          <p:cNvPr id="4" name="Arrow: Right 3">
            <a:extLst>
              <a:ext uri="{FF2B5EF4-FFF2-40B4-BE49-F238E27FC236}">
                <a16:creationId xmlns="" xmlns:a16="http://schemas.microsoft.com/office/drawing/2014/main" id="{78A46D76-3390-4F95-BB3D-A26E9BFB4E8C}"/>
              </a:ext>
            </a:extLst>
          </p:cNvPr>
          <p:cNvSpPr/>
          <p:nvPr/>
        </p:nvSpPr>
        <p:spPr>
          <a:xfrm>
            <a:off x="8560904" y="3082413"/>
            <a:ext cx="70108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 xmlns:a16="http://schemas.microsoft.com/office/drawing/2014/main" id="{0D22A9A2-990C-4CB2-98BE-EC849ADC3885}"/>
              </a:ext>
            </a:extLst>
          </p:cNvPr>
          <p:cNvSpPr txBox="1"/>
          <p:nvPr/>
        </p:nvSpPr>
        <p:spPr>
          <a:xfrm>
            <a:off x="9630697" y="2094271"/>
            <a:ext cx="1578077" cy="2523768"/>
          </a:xfrm>
          <a:prstGeom prst="rect">
            <a:avLst/>
          </a:prstGeom>
          <a:solidFill>
            <a:schemeClr val="accent2">
              <a:lumMod val="40000"/>
              <a:lumOff val="60000"/>
            </a:schemeClr>
          </a:solidFill>
        </p:spPr>
        <p:txBody>
          <a:bodyPr wrap="square">
            <a:spAutoFit/>
          </a:bodyPr>
          <a:lstStyle/>
          <a:p>
            <a:r>
              <a:rPr lang="en-US" sz="2000" b="1" dirty="0"/>
              <a:t>Highest precision, recall and accuracy in direction prediction. </a:t>
            </a:r>
          </a:p>
          <a:p>
            <a:endParaRPr lang="en-US" dirty="0"/>
          </a:p>
        </p:txBody>
      </p:sp>
    </p:spTree>
    <p:extLst>
      <p:ext uri="{BB962C8B-B14F-4D97-AF65-F5344CB8AC3E}">
        <p14:creationId xmlns="" xmlns:p14="http://schemas.microsoft.com/office/powerpoint/2010/main" val="16513078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15862873"/>
              </p:ext>
            </p:extLst>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 xmlns:a16="http://schemas.microsoft.com/office/drawing/2014/main" val="4219639610"/>
                    </a:ext>
                  </a:extLst>
                </a:gridCol>
                <a:gridCol w="1770008">
                  <a:extLst>
                    <a:ext uri="{9D8B030D-6E8A-4147-A177-3AD203B41FA5}">
                      <a16:colId xmlns="" xmlns:a16="http://schemas.microsoft.com/office/drawing/2014/main" val="1669447782"/>
                    </a:ext>
                  </a:extLst>
                </a:gridCol>
                <a:gridCol w="1633803">
                  <a:extLst>
                    <a:ext uri="{9D8B030D-6E8A-4147-A177-3AD203B41FA5}">
                      <a16:colId xmlns="" xmlns:a16="http://schemas.microsoft.com/office/drawing/2014/main" val="2157121228"/>
                    </a:ext>
                  </a:extLst>
                </a:gridCol>
                <a:gridCol w="1668797">
                  <a:extLst>
                    <a:ext uri="{9D8B030D-6E8A-4147-A177-3AD203B41FA5}">
                      <a16:colId xmlns=""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880010">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precision-0.93</a:t>
                      </a:r>
                    </a:p>
                    <a:p>
                      <a:r>
                        <a:rPr lang="en-US" sz="1600" b="1" dirty="0"/>
                        <a:t>recall-0.69</a:t>
                      </a:r>
                    </a:p>
                    <a:p>
                      <a:r>
                        <a:rPr lang="en-US" sz="1600" b="1" dirty="0"/>
                        <a:t>accuracy-0.85</a:t>
                      </a:r>
                    </a:p>
                  </a:txBody>
                  <a:tcPr/>
                </a:tc>
                <a:tc>
                  <a:txBody>
                    <a:bodyPr/>
                    <a:lstStyle/>
                    <a:p>
                      <a:r>
                        <a:rPr lang="en-US" sz="1600" b="1" dirty="0"/>
                        <a:t>precision-0.92</a:t>
                      </a:r>
                    </a:p>
                    <a:p>
                      <a:r>
                        <a:rPr lang="en-US" sz="1600" b="1" dirty="0"/>
                        <a:t>recall-0.79</a:t>
                      </a:r>
                    </a:p>
                    <a:p>
                      <a:r>
                        <a:rPr lang="en-US" sz="1600" b="1" dirty="0"/>
                        <a:t>accuracy-0.89</a:t>
                      </a:r>
                    </a:p>
                  </a:txBody>
                  <a:tcPr/>
                </a:tc>
                <a:tc>
                  <a:txBody>
                    <a:bodyPr/>
                    <a:lstStyle/>
                    <a:p>
                      <a:r>
                        <a:rPr lang="en-US" sz="1600" b="1" dirty="0"/>
                        <a:t>precision-0.90</a:t>
                      </a:r>
                    </a:p>
                    <a:p>
                      <a:r>
                        <a:rPr lang="en-US" sz="1600" b="1" dirty="0"/>
                        <a:t>recall-0.73</a:t>
                      </a:r>
                    </a:p>
                    <a:p>
                      <a:r>
                        <a:rPr lang="en-US" sz="1600" b="1" dirty="0"/>
                        <a:t>accuracy-0.86</a:t>
                      </a:r>
                    </a:p>
                  </a:txBody>
                  <a:tcPr/>
                </a:tc>
                <a:extLst>
                  <a:ext uri="{0D108BD9-81ED-4DB2-BD59-A6C34878D82A}">
                    <a16:rowId xmlns=""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 xmlns:a16="http://schemas.microsoft.com/office/drawing/2014/main" val="1608354669"/>
                  </a:ext>
                </a:extLst>
              </a:tr>
            </a:tbl>
          </a:graphicData>
        </a:graphic>
      </p:graphicFrame>
      <p:sp>
        <p:nvSpPr>
          <p:cNvPr id="4" name="Arrow: Right 3">
            <a:extLst>
              <a:ext uri="{FF2B5EF4-FFF2-40B4-BE49-F238E27FC236}">
                <a16:creationId xmlns="" xmlns:a16="http://schemas.microsoft.com/office/drawing/2014/main" id="{5EE1ADE0-0B13-49E5-B55F-6ACDC94AE5BD}"/>
              </a:ext>
            </a:extLst>
          </p:cNvPr>
          <p:cNvSpPr/>
          <p:nvPr/>
        </p:nvSpPr>
        <p:spPr>
          <a:xfrm>
            <a:off x="8560904" y="2153265"/>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 xmlns:a16="http://schemas.microsoft.com/office/drawing/2014/main" id="{2A4264B7-BEFC-4D1F-9032-B0864E686461}"/>
              </a:ext>
            </a:extLst>
          </p:cNvPr>
          <p:cNvSpPr/>
          <p:nvPr/>
        </p:nvSpPr>
        <p:spPr>
          <a:xfrm>
            <a:off x="8560905" y="3170476"/>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 xmlns:a16="http://schemas.microsoft.com/office/drawing/2014/main" id="{6325981B-97C5-4D89-AA7E-4699E60A4C60}"/>
              </a:ext>
            </a:extLst>
          </p:cNvPr>
          <p:cNvSpPr txBox="1"/>
          <p:nvPr/>
        </p:nvSpPr>
        <p:spPr>
          <a:xfrm>
            <a:off x="9220075" y="1751796"/>
            <a:ext cx="2632712" cy="928979"/>
          </a:xfrm>
          <a:prstGeom prst="rect">
            <a:avLst/>
          </a:prstGeom>
          <a:solidFill>
            <a:schemeClr val="accent2">
              <a:lumMod val="40000"/>
              <a:lumOff val="60000"/>
            </a:schemeClr>
          </a:solidFill>
        </p:spPr>
        <p:txBody>
          <a:bodyPr wrap="square">
            <a:spAutoFit/>
          </a:bodyPr>
          <a:lstStyle/>
          <a:p>
            <a:r>
              <a:rPr lang="en-US" sz="1800" b="1" dirty="0"/>
              <a:t>Highest precision, recall and accuracy in </a:t>
            </a:r>
            <a:r>
              <a:rPr lang="en-US" b="1" dirty="0"/>
              <a:t>D</a:t>
            </a:r>
            <a:r>
              <a:rPr lang="en-US" sz="1800" b="1" dirty="0"/>
              <a:t>irection </a:t>
            </a:r>
            <a:r>
              <a:rPr lang="en-US" b="1" dirty="0"/>
              <a:t>Detection</a:t>
            </a:r>
            <a:r>
              <a:rPr lang="en-US" sz="1800" b="1" dirty="0"/>
              <a:t>. </a:t>
            </a:r>
          </a:p>
        </p:txBody>
      </p:sp>
      <p:sp>
        <p:nvSpPr>
          <p:cNvPr id="17" name="TextBox 16">
            <a:extLst>
              <a:ext uri="{FF2B5EF4-FFF2-40B4-BE49-F238E27FC236}">
                <a16:creationId xmlns="" xmlns:a16="http://schemas.microsoft.com/office/drawing/2014/main" id="{A0A84CB2-5975-4003-9ECD-43FEBEF9C286}"/>
              </a:ext>
            </a:extLst>
          </p:cNvPr>
          <p:cNvSpPr txBox="1"/>
          <p:nvPr/>
        </p:nvSpPr>
        <p:spPr>
          <a:xfrm>
            <a:off x="9217743" y="3053074"/>
            <a:ext cx="2635044" cy="1477328"/>
          </a:xfrm>
          <a:prstGeom prst="rect">
            <a:avLst/>
          </a:prstGeom>
          <a:solidFill>
            <a:schemeClr val="accent2">
              <a:lumMod val="40000"/>
              <a:lumOff val="60000"/>
            </a:schemeClr>
          </a:solidFill>
        </p:spPr>
        <p:txBody>
          <a:bodyPr wrap="square">
            <a:spAutoFit/>
          </a:bodyPr>
          <a:lstStyle/>
          <a:p>
            <a:r>
              <a:rPr lang="en-US" b="1" dirty="0"/>
              <a:t>considerable precision and accuracy in direction prediction but recall can still be improved.</a:t>
            </a:r>
          </a:p>
        </p:txBody>
      </p:sp>
    </p:spTree>
    <p:extLst>
      <p:ext uri="{BB962C8B-B14F-4D97-AF65-F5344CB8AC3E}">
        <p14:creationId xmlns="" xmlns:p14="http://schemas.microsoft.com/office/powerpoint/2010/main" val="4060453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rmAutofit/>
          </a:bodyPr>
          <a:lstStyle/>
          <a:p>
            <a:r>
              <a:rPr lang="en-US" sz="2800" dirty="0"/>
              <a:t>Model Evaluation using XG Boost Classifier</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1888105109"/>
              </p:ext>
            </p:extLst>
          </p:nvPr>
        </p:nvGraphicFramePr>
        <p:xfrm>
          <a:off x="342346" y="1460518"/>
          <a:ext cx="8218558" cy="4545025"/>
        </p:xfrm>
        <a:graphic>
          <a:graphicData uri="http://schemas.openxmlformats.org/drawingml/2006/table">
            <a:tbl>
              <a:tblPr firstRow="1" bandRow="1">
                <a:tableStyleId>{5C22544A-7EE6-4342-B048-85BDC9FD1C3A}</a:tableStyleId>
              </a:tblPr>
              <a:tblGrid>
                <a:gridCol w="3145950">
                  <a:extLst>
                    <a:ext uri="{9D8B030D-6E8A-4147-A177-3AD203B41FA5}">
                      <a16:colId xmlns="" xmlns:a16="http://schemas.microsoft.com/office/drawing/2014/main" val="4219639610"/>
                    </a:ext>
                  </a:extLst>
                </a:gridCol>
                <a:gridCol w="1770008">
                  <a:extLst>
                    <a:ext uri="{9D8B030D-6E8A-4147-A177-3AD203B41FA5}">
                      <a16:colId xmlns="" xmlns:a16="http://schemas.microsoft.com/office/drawing/2014/main" val="1669447782"/>
                    </a:ext>
                  </a:extLst>
                </a:gridCol>
                <a:gridCol w="1633803">
                  <a:extLst>
                    <a:ext uri="{9D8B030D-6E8A-4147-A177-3AD203B41FA5}">
                      <a16:colId xmlns="" xmlns:a16="http://schemas.microsoft.com/office/drawing/2014/main" val="2157121228"/>
                    </a:ext>
                  </a:extLst>
                </a:gridCol>
                <a:gridCol w="1668797">
                  <a:extLst>
                    <a:ext uri="{9D8B030D-6E8A-4147-A177-3AD203B41FA5}">
                      <a16:colId xmlns=""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894758">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recall-0.42</a:t>
                      </a:r>
                    </a:p>
                    <a:p>
                      <a:r>
                        <a:rPr lang="en-US" sz="1600" dirty="0"/>
                        <a:t>accuracy-0.40</a:t>
                      </a:r>
                    </a:p>
                  </a:txBody>
                  <a:tcPr/>
                </a:tc>
                <a:tc>
                  <a:txBody>
                    <a:bodyPr/>
                    <a:lstStyle/>
                    <a:p>
                      <a:r>
                        <a:rPr lang="en-US" sz="1600" dirty="0"/>
                        <a:t>Precision-0.38</a:t>
                      </a:r>
                    </a:p>
                    <a:p>
                      <a:r>
                        <a:rPr lang="en-US" sz="1600" dirty="0"/>
                        <a:t>recall-0.41</a:t>
                      </a:r>
                    </a:p>
                    <a:p>
                      <a:r>
                        <a:rPr lang="en-US" sz="1600" dirty="0"/>
                        <a:t>accuracy-0.40</a:t>
                      </a:r>
                    </a:p>
                  </a:txBody>
                  <a:tcPr/>
                </a:tc>
                <a:tc>
                  <a:txBody>
                    <a:bodyPr/>
                    <a:lstStyle/>
                    <a:p>
                      <a:r>
                        <a:rPr lang="en-US" sz="1600" dirty="0"/>
                        <a:t>Precision-0.38</a:t>
                      </a:r>
                    </a:p>
                    <a:p>
                      <a:r>
                        <a:rPr lang="en-US" sz="1600" dirty="0"/>
                        <a:t>recall-0.47</a:t>
                      </a:r>
                    </a:p>
                    <a:p>
                      <a:r>
                        <a:rPr lang="en-US" sz="1600" dirty="0"/>
                        <a:t>accuracy-0.37</a:t>
                      </a:r>
                    </a:p>
                  </a:txBody>
                  <a:tcPr/>
                </a:tc>
                <a:extLst>
                  <a:ext uri="{0D108BD9-81ED-4DB2-BD59-A6C34878D82A}">
                    <a16:rowId xmlns=""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a:t>
                      </a:r>
                    </a:p>
                  </a:txBody>
                  <a:tcPr/>
                </a:tc>
                <a:tc>
                  <a:txBody>
                    <a:bodyPr/>
                    <a:lstStyle/>
                    <a:p>
                      <a:r>
                        <a:rPr lang="en-US" sz="1600" b="1" dirty="0"/>
                        <a:t>precision-0.90</a:t>
                      </a:r>
                    </a:p>
                    <a:p>
                      <a:r>
                        <a:rPr lang="en-US" sz="1600" b="1" dirty="0"/>
                        <a:t>recall-0.73</a:t>
                      </a:r>
                    </a:p>
                    <a:p>
                      <a:r>
                        <a:rPr lang="en-US" sz="1600" b="1" dirty="0"/>
                        <a:t>accuracy-0.86</a:t>
                      </a:r>
                    </a:p>
                  </a:txBody>
                  <a:tcPr/>
                </a:tc>
                <a:tc>
                  <a:txBody>
                    <a:bodyPr/>
                    <a:lstStyle/>
                    <a:p>
                      <a:r>
                        <a:rPr lang="en-US" sz="1600" b="1" dirty="0"/>
                        <a:t>precision-0.92</a:t>
                      </a:r>
                    </a:p>
                    <a:p>
                      <a:r>
                        <a:rPr lang="en-US" sz="1600" b="1" dirty="0"/>
                        <a:t>recall-0.87</a:t>
                      </a:r>
                    </a:p>
                    <a:p>
                      <a:r>
                        <a:rPr lang="en-US" sz="1600" b="1" dirty="0"/>
                        <a:t>accuracy-0.92</a:t>
                      </a:r>
                    </a:p>
                  </a:txBody>
                  <a:tcPr/>
                </a:tc>
                <a:tc>
                  <a:txBody>
                    <a:bodyPr/>
                    <a:lstStyle/>
                    <a:p>
                      <a:r>
                        <a:rPr lang="en-US" sz="1600" b="1" dirty="0"/>
                        <a:t>precision-0.88</a:t>
                      </a:r>
                    </a:p>
                    <a:p>
                      <a:r>
                        <a:rPr lang="en-US" sz="1600" b="1" dirty="0"/>
                        <a:t>recall-0.82</a:t>
                      </a:r>
                    </a:p>
                    <a:p>
                      <a:r>
                        <a:rPr lang="en-US" sz="1600" b="1" dirty="0"/>
                        <a:t>accuracy-0.89</a:t>
                      </a:r>
                    </a:p>
                  </a:txBody>
                  <a:tcPr/>
                </a:tc>
                <a:extLst>
                  <a:ext uri="{0D108BD9-81ED-4DB2-BD59-A6C34878D82A}">
                    <a16:rowId xmlns=""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precision-0.70</a:t>
                      </a:r>
                    </a:p>
                    <a:p>
                      <a:r>
                        <a:rPr lang="en-US" sz="1600" dirty="0"/>
                        <a:t>recall-0.61</a:t>
                      </a:r>
                    </a:p>
                    <a:p>
                      <a:r>
                        <a:rPr lang="en-US" sz="1600" dirty="0"/>
                        <a:t>Accuracy-0.75</a:t>
                      </a:r>
                    </a:p>
                  </a:txBody>
                  <a:tcPr/>
                </a:tc>
                <a:tc>
                  <a:txBody>
                    <a:bodyPr/>
                    <a:lstStyle/>
                    <a:p>
                      <a:r>
                        <a:rPr lang="en-US" sz="1600" dirty="0"/>
                        <a:t>precision-0.74</a:t>
                      </a:r>
                    </a:p>
                    <a:p>
                      <a:r>
                        <a:rPr lang="en-US" sz="1600" dirty="0"/>
                        <a:t>recall-0.59</a:t>
                      </a:r>
                    </a:p>
                    <a:p>
                      <a:r>
                        <a:rPr lang="en-US" sz="1600" dirty="0"/>
                        <a:t>accuracy-0.75</a:t>
                      </a:r>
                    </a:p>
                  </a:txBody>
                  <a:tcPr/>
                </a:tc>
                <a:tc>
                  <a:txBody>
                    <a:bodyPr/>
                    <a:lstStyle/>
                    <a:p>
                      <a:r>
                        <a:rPr lang="en-US" sz="1600" dirty="0"/>
                        <a:t>precision-0.70</a:t>
                      </a:r>
                    </a:p>
                    <a:p>
                      <a:r>
                        <a:rPr lang="en-US" sz="1600" dirty="0"/>
                        <a:t>recall-0.59</a:t>
                      </a:r>
                    </a:p>
                    <a:p>
                      <a:r>
                        <a:rPr lang="en-US" sz="1600" dirty="0"/>
                        <a:t>accuracy-0.74</a:t>
                      </a:r>
                    </a:p>
                  </a:txBody>
                  <a:tcPr/>
                </a:tc>
                <a:extLst>
                  <a:ext uri="{0D108BD9-81ED-4DB2-BD59-A6C34878D82A}">
                    <a16:rowId xmlns=""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 xmlns:a16="http://schemas.microsoft.com/office/drawing/2014/main" val="1608354669"/>
                  </a:ext>
                </a:extLst>
              </a:tr>
            </a:tbl>
          </a:graphicData>
        </a:graphic>
      </p:graphicFrame>
      <p:sp>
        <p:nvSpPr>
          <p:cNvPr id="4" name="Arrow: Right 3">
            <a:extLst>
              <a:ext uri="{FF2B5EF4-FFF2-40B4-BE49-F238E27FC236}">
                <a16:creationId xmlns="" xmlns:a16="http://schemas.microsoft.com/office/drawing/2014/main" id="{328AEE7B-D2D5-426F-B425-29D6D93E32C5}"/>
              </a:ext>
            </a:extLst>
          </p:cNvPr>
          <p:cNvSpPr/>
          <p:nvPr/>
        </p:nvSpPr>
        <p:spPr>
          <a:xfrm>
            <a:off x="8560904" y="3082413"/>
            <a:ext cx="61259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 xmlns:a16="http://schemas.microsoft.com/office/drawing/2014/main" id="{D2335991-F26F-4B4D-9CF5-B81CC3713F77}"/>
              </a:ext>
            </a:extLst>
          </p:cNvPr>
          <p:cNvSpPr txBox="1"/>
          <p:nvPr/>
        </p:nvSpPr>
        <p:spPr>
          <a:xfrm>
            <a:off x="9173497" y="2743850"/>
            <a:ext cx="2595170" cy="1200329"/>
          </a:xfrm>
          <a:prstGeom prst="rect">
            <a:avLst/>
          </a:prstGeom>
          <a:solidFill>
            <a:schemeClr val="accent2">
              <a:lumMod val="40000"/>
              <a:lumOff val="60000"/>
            </a:schemeClr>
          </a:solidFill>
        </p:spPr>
        <p:txBody>
          <a:bodyPr wrap="square">
            <a:spAutoFit/>
          </a:bodyPr>
          <a:lstStyle/>
          <a:p>
            <a:r>
              <a:rPr lang="en-US" b="1" dirty="0"/>
              <a:t>considerable precision, recall and accuracy in direction prediction</a:t>
            </a:r>
          </a:p>
        </p:txBody>
      </p:sp>
    </p:spTree>
    <p:extLst>
      <p:ext uri="{BB962C8B-B14F-4D97-AF65-F5344CB8AC3E}">
        <p14:creationId xmlns="" xmlns:p14="http://schemas.microsoft.com/office/powerpoint/2010/main" val="13464859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algn="l"/>
            <a:r>
              <a:rPr lang="en-US" sz="2400" dirty="0"/>
              <a:t>Results and Insights</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3786361659"/>
              </p:ext>
            </p:extLst>
          </p:nvPr>
        </p:nvGraphicFramePr>
        <p:xfrm>
          <a:off x="225287" y="1419198"/>
          <a:ext cx="8083824" cy="4799704"/>
        </p:xfrm>
        <a:graphic>
          <a:graphicData uri="http://schemas.openxmlformats.org/drawingml/2006/table">
            <a:tbl>
              <a:tblPr firstRow="1" bandRow="1">
                <a:tableStyleId>{5C22544A-7EE6-4342-B048-85BDC9FD1C3A}</a:tableStyleId>
              </a:tblPr>
              <a:tblGrid>
                <a:gridCol w="3109080">
                  <a:extLst>
                    <a:ext uri="{9D8B030D-6E8A-4147-A177-3AD203B41FA5}">
                      <a16:colId xmlns="" xmlns:a16="http://schemas.microsoft.com/office/drawing/2014/main" val="4219639610"/>
                    </a:ext>
                  </a:extLst>
                </a:gridCol>
                <a:gridCol w="1735860">
                  <a:extLst>
                    <a:ext uri="{9D8B030D-6E8A-4147-A177-3AD203B41FA5}">
                      <a16:colId xmlns="" xmlns:a16="http://schemas.microsoft.com/office/drawing/2014/main" val="1669447782"/>
                    </a:ext>
                  </a:extLst>
                </a:gridCol>
                <a:gridCol w="1602282">
                  <a:extLst>
                    <a:ext uri="{9D8B030D-6E8A-4147-A177-3AD203B41FA5}">
                      <a16:colId xmlns="" xmlns:a16="http://schemas.microsoft.com/office/drawing/2014/main" val="2157121228"/>
                    </a:ext>
                  </a:extLst>
                </a:gridCol>
                <a:gridCol w="1636602">
                  <a:extLst>
                    <a:ext uri="{9D8B030D-6E8A-4147-A177-3AD203B41FA5}">
                      <a16:colId xmlns="" xmlns:a16="http://schemas.microsoft.com/office/drawing/2014/main" val="2436946099"/>
                    </a:ext>
                  </a:extLst>
                </a:gridCol>
              </a:tblGrid>
              <a:tr h="346096">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1090044">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(RF Classifier )</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 xmlns:a16="http://schemas.microsoft.com/office/drawing/2014/main" val="4048329215"/>
                  </a:ext>
                </a:extLst>
              </a:tr>
              <a:tr h="840891">
                <a:tc>
                  <a:txBody>
                    <a:bodyPr/>
                    <a:lstStyle/>
                    <a:p>
                      <a:r>
                        <a:rPr lang="en-IN" sz="1600" b="0" kern="1200" dirty="0">
                          <a:solidFill>
                            <a:schemeClr val="dk1"/>
                          </a:solidFill>
                          <a:effectLst/>
                          <a:latin typeface="+mn-lt"/>
                          <a:ea typeface="+mn-ea"/>
                          <a:cs typeface="+mn-cs"/>
                        </a:rPr>
                        <a:t>Go Long Direction Prediction using Volume Indicators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 xmlns:a16="http://schemas.microsoft.com/office/drawing/2014/main" val="3794504522"/>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 xmlns:a16="http://schemas.microsoft.com/office/drawing/2014/main" val="2376373027"/>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 xmlns:a16="http://schemas.microsoft.com/office/drawing/2014/main" val="2814492326"/>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 xmlns:a16="http://schemas.microsoft.com/office/drawing/2014/main" val="1608354669"/>
                  </a:ext>
                </a:extLst>
              </a:tr>
            </a:tbl>
          </a:graphicData>
        </a:graphic>
      </p:graphicFrame>
      <p:sp>
        <p:nvSpPr>
          <p:cNvPr id="5" name="TextBox 4">
            <a:extLst>
              <a:ext uri="{FF2B5EF4-FFF2-40B4-BE49-F238E27FC236}">
                <a16:creationId xmlns=""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8" name="TextBox 7">
            <a:extLst>
              <a:ext uri="{FF2B5EF4-FFF2-40B4-BE49-F238E27FC236}">
                <a16:creationId xmlns="" xmlns:a16="http://schemas.microsoft.com/office/drawing/2014/main" id="{8BB07DD8-1D6E-4364-B07B-5CDE6A5DB232}"/>
              </a:ext>
            </a:extLst>
          </p:cNvPr>
          <p:cNvSpPr txBox="1"/>
          <p:nvPr/>
        </p:nvSpPr>
        <p:spPr>
          <a:xfrm>
            <a:off x="8600663" y="3900895"/>
            <a:ext cx="3366050" cy="2318007"/>
          </a:xfrm>
          <a:prstGeom prst="rect">
            <a:avLst/>
          </a:prstGeom>
          <a:solidFill>
            <a:schemeClr val="accent3">
              <a:lumMod val="40000"/>
              <a:lumOff val="60000"/>
            </a:schemeClr>
          </a:solidFill>
        </p:spPr>
        <p:txBody>
          <a:bodyPr wrap="square">
            <a:spAutoFit/>
          </a:bodyPr>
          <a:lstStyle/>
          <a:p>
            <a:pPr marL="0" marR="0" algn="just">
              <a:lnSpc>
                <a:spcPct val="150000"/>
              </a:lnSpc>
              <a:spcBef>
                <a:spcPts val="0"/>
              </a:spcBef>
              <a:spcAft>
                <a:spcPts val="0"/>
              </a:spcAft>
            </a:pPr>
            <a:r>
              <a:rPr lang="en-IN" sz="1400" b="1" dirty="0">
                <a:effectLst/>
                <a:latin typeface="Roboto Slab (Headings)"/>
                <a:ea typeface="Times New Roman" panose="02020603050405020304" pitchFamily="18" charset="0"/>
              </a:rPr>
              <a:t>For a stop loss of 2.0 reward to risk ratio for approximate 0.8 Precision would be 2*.8/2*.2=4:1 if 0.5% difference in consecutive day close price for any stock is only 2.0.for higher percentage difference reward to risk ratio would be higher.</a:t>
            </a:r>
            <a:endParaRPr lang="en-US" sz="1400" b="1" dirty="0">
              <a:effectLst/>
              <a:latin typeface="Roboto Slab (Headings)"/>
              <a:ea typeface="Times New Roman" panose="02020603050405020304" pitchFamily="18" charset="0"/>
            </a:endParaRPr>
          </a:p>
        </p:txBody>
      </p:sp>
      <p:cxnSp>
        <p:nvCxnSpPr>
          <p:cNvPr id="6" name="Straight Connector 5">
            <a:extLst>
              <a:ext uri="{FF2B5EF4-FFF2-40B4-BE49-F238E27FC236}">
                <a16:creationId xmlns="" xmlns:a16="http://schemas.microsoft.com/office/drawing/2014/main" id="{681DE753-0371-496D-8DA3-6FD123FCA797}"/>
              </a:ext>
            </a:extLst>
          </p:cNvPr>
          <p:cNvCxnSpPr/>
          <p:nvPr/>
        </p:nvCxnSpPr>
        <p:spPr>
          <a:xfrm>
            <a:off x="8454887" y="1258957"/>
            <a:ext cx="0" cy="5088835"/>
          </a:xfrm>
          <a:prstGeom prst="line">
            <a:avLst/>
          </a:prstGeom>
        </p:spPr>
        <p:style>
          <a:lnRef idx="1">
            <a:schemeClr val="dk1"/>
          </a:lnRef>
          <a:fillRef idx="0">
            <a:schemeClr val="dk1"/>
          </a:fillRef>
          <a:effectRef idx="0">
            <a:schemeClr val="dk1"/>
          </a:effectRef>
          <a:fontRef idx="minor">
            <a:schemeClr val="tx1"/>
          </a:fontRef>
        </p:style>
      </p:cxnSp>
      <p:sp>
        <p:nvSpPr>
          <p:cNvPr id="7" name="Arrow: Right 6">
            <a:extLst>
              <a:ext uri="{FF2B5EF4-FFF2-40B4-BE49-F238E27FC236}">
                <a16:creationId xmlns="" xmlns:a16="http://schemas.microsoft.com/office/drawing/2014/main" id="{C02CD0C8-69D4-44C9-97B4-FC276341802E}"/>
              </a:ext>
            </a:extLst>
          </p:cNvPr>
          <p:cNvSpPr/>
          <p:nvPr/>
        </p:nvSpPr>
        <p:spPr>
          <a:xfrm>
            <a:off x="8309111" y="2160104"/>
            <a:ext cx="543333"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 xmlns:a16="http://schemas.microsoft.com/office/drawing/2014/main" id="{EA2A69A4-6B9F-4991-BACC-705FFD85373F}"/>
              </a:ext>
            </a:extLst>
          </p:cNvPr>
          <p:cNvSpPr txBox="1"/>
          <p:nvPr/>
        </p:nvSpPr>
        <p:spPr>
          <a:xfrm>
            <a:off x="8852444" y="1503421"/>
            <a:ext cx="2756457" cy="1200329"/>
          </a:xfrm>
          <a:prstGeom prst="rect">
            <a:avLst/>
          </a:prstGeom>
          <a:solidFill>
            <a:schemeClr val="accent2">
              <a:lumMod val="40000"/>
              <a:lumOff val="60000"/>
            </a:schemeClr>
          </a:solidFill>
        </p:spPr>
        <p:txBody>
          <a:bodyPr wrap="square">
            <a:spAutoFit/>
          </a:bodyPr>
          <a:lstStyle/>
          <a:p>
            <a:r>
              <a:rPr lang="en-IN" b="1" dirty="0">
                <a:effectLst/>
                <a:latin typeface="Roboto Slab (Headings)"/>
                <a:ea typeface="Times New Roman" panose="02020603050405020304" pitchFamily="18" charset="0"/>
              </a:rPr>
              <a:t>RF classifier modelling has given the highest efficiency in Direction Detection. </a:t>
            </a:r>
            <a:endParaRPr lang="en-US" b="1" dirty="0">
              <a:latin typeface="Roboto Slab (Headings)"/>
            </a:endParaRPr>
          </a:p>
        </p:txBody>
      </p:sp>
      <p:sp>
        <p:nvSpPr>
          <p:cNvPr id="12" name="TextBox 11">
            <a:extLst>
              <a:ext uri="{FF2B5EF4-FFF2-40B4-BE49-F238E27FC236}">
                <a16:creationId xmlns="" xmlns:a16="http://schemas.microsoft.com/office/drawing/2014/main" id="{E0441A5A-ADF3-47D3-956F-8CA3E430FB12}"/>
              </a:ext>
            </a:extLst>
          </p:cNvPr>
          <p:cNvSpPr txBox="1"/>
          <p:nvPr/>
        </p:nvSpPr>
        <p:spPr>
          <a:xfrm>
            <a:off x="8852445" y="2892000"/>
            <a:ext cx="2650442" cy="921987"/>
          </a:xfrm>
          <a:prstGeom prst="rect">
            <a:avLst/>
          </a:prstGeom>
          <a:solidFill>
            <a:schemeClr val="accent2">
              <a:lumMod val="40000"/>
              <a:lumOff val="60000"/>
            </a:schemeClr>
          </a:solidFill>
        </p:spPr>
        <p:txBody>
          <a:bodyPr wrap="square">
            <a:spAutoFit/>
          </a:bodyPr>
          <a:lstStyle/>
          <a:p>
            <a:r>
              <a:rPr lang="en-US" b="1" dirty="0"/>
              <a:t>LR Classifier provides best go long direction prediction</a:t>
            </a:r>
          </a:p>
        </p:txBody>
      </p:sp>
      <p:sp>
        <p:nvSpPr>
          <p:cNvPr id="13" name="Arrow: Right 12">
            <a:extLst>
              <a:ext uri="{FF2B5EF4-FFF2-40B4-BE49-F238E27FC236}">
                <a16:creationId xmlns="" xmlns:a16="http://schemas.microsoft.com/office/drawing/2014/main" id="{91AB7468-A874-4687-A57C-96A74D2E3DC9}"/>
              </a:ext>
            </a:extLst>
          </p:cNvPr>
          <p:cNvSpPr/>
          <p:nvPr/>
        </p:nvSpPr>
        <p:spPr>
          <a:xfrm>
            <a:off x="8309111" y="3186119"/>
            <a:ext cx="543333" cy="242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18782771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marL="0" algn="l">
              <a:lnSpc>
                <a:spcPct val="115000"/>
              </a:lnSpc>
              <a:spcBef>
                <a:spcPts val="1000"/>
              </a:spcBef>
              <a:spcAft>
                <a:spcPts val="0"/>
              </a:spcAft>
            </a:pPr>
            <a:r>
              <a:rPr lang="en-US" sz="3200" b="1" dirty="0">
                <a:effectLst/>
                <a:latin typeface="Roboto Slab (Headings)"/>
                <a:ea typeface="Times New Roman" panose="02020603050405020304" pitchFamily="18" charset="0"/>
                <a:cs typeface="Times New Roman" panose="02020603050405020304" pitchFamily="18" charset="0"/>
              </a:rPr>
              <a:t>Utility from the Business perspectives</a:t>
            </a:r>
            <a:endParaRPr lang="en-US" sz="3200" b="1" dirty="0">
              <a:effectLst/>
              <a:latin typeface="Roboto Slab (Headings)"/>
              <a:ea typeface="Times New Roman" panose="02020603050405020304" pitchFamily="18" charset="0"/>
            </a:endParaRPr>
          </a:p>
        </p:txBody>
      </p:sp>
      <p:sp>
        <p:nvSpPr>
          <p:cNvPr id="5" name="TextBox 4">
            <a:extLst>
              <a:ext uri="{FF2B5EF4-FFF2-40B4-BE49-F238E27FC236}">
                <a16:creationId xmlns=""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11" name="TextBox 10">
            <a:extLst>
              <a:ext uri="{FF2B5EF4-FFF2-40B4-BE49-F238E27FC236}">
                <a16:creationId xmlns="" xmlns:a16="http://schemas.microsoft.com/office/drawing/2014/main" id="{4352A583-8CDE-410D-B728-4692EF0C4F3D}"/>
              </a:ext>
            </a:extLst>
          </p:cNvPr>
          <p:cNvSpPr txBox="1"/>
          <p:nvPr/>
        </p:nvSpPr>
        <p:spPr>
          <a:xfrm>
            <a:off x="358194" y="1452461"/>
            <a:ext cx="11198455" cy="458074"/>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Go Long Direction Prediction</a:t>
            </a:r>
            <a:r>
              <a:rPr lang="en-US" sz="1800" dirty="0">
                <a:effectLst/>
                <a:latin typeface="Times New Roman" panose="02020603050405020304" pitchFamily="18" charset="0"/>
                <a:ea typeface="Times New Roman" panose="02020603050405020304" pitchFamily="18" charset="0"/>
              </a:rPr>
              <a:t>: </a:t>
            </a:r>
          </a:p>
        </p:txBody>
      </p:sp>
      <p:pic>
        <p:nvPicPr>
          <p:cNvPr id="8" name="Picture 7"/>
          <p:cNvPicPr/>
          <p:nvPr/>
        </p:nvPicPr>
        <p:blipFill>
          <a:blip r:embed="rId2"/>
          <a:srcRect/>
          <a:stretch>
            <a:fillRect/>
          </a:stretch>
        </p:blipFill>
        <p:spPr bwMode="auto">
          <a:xfrm>
            <a:off x="611550" y="2073548"/>
            <a:ext cx="4182519" cy="2772772"/>
          </a:xfrm>
          <a:prstGeom prst="rect">
            <a:avLst/>
          </a:prstGeom>
          <a:noFill/>
          <a:ln w="9525">
            <a:noFill/>
            <a:miter lim="800000"/>
            <a:headEnd/>
            <a:tailEnd/>
          </a:ln>
        </p:spPr>
      </p:pic>
      <p:sp>
        <p:nvSpPr>
          <p:cNvPr id="10" name="Right Arrow 9"/>
          <p:cNvSpPr/>
          <p:nvPr/>
        </p:nvSpPr>
        <p:spPr>
          <a:xfrm>
            <a:off x="4807131" y="2808514"/>
            <a:ext cx="770709" cy="3526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699761" y="2209689"/>
            <a:ext cx="6096000" cy="923330"/>
          </a:xfrm>
          <a:prstGeom prst="rect">
            <a:avLst/>
          </a:prstGeom>
          <a:solidFill>
            <a:schemeClr val="accent3">
              <a:lumMod val="60000"/>
              <a:lumOff val="40000"/>
            </a:schemeClr>
          </a:solidFill>
        </p:spPr>
        <p:txBody>
          <a:bodyPr>
            <a:spAutoFit/>
          </a:bodyPr>
          <a:lstStyle/>
          <a:p>
            <a:r>
              <a:rPr lang="en-US" dirty="0" smtClean="0"/>
              <a:t>Using Trend Indicators with the highest precision of 0.85 for HDFCBANK stock, the confusion matrix provides information as shown.</a:t>
            </a:r>
            <a:endParaRPr lang="en-US" dirty="0"/>
          </a:p>
        </p:txBody>
      </p:sp>
      <p:pic>
        <p:nvPicPr>
          <p:cNvPr id="13" name="Picture 12"/>
          <p:cNvPicPr/>
          <p:nvPr/>
        </p:nvPicPr>
        <p:blipFill>
          <a:blip r:embed="rId3"/>
          <a:srcRect/>
          <a:stretch>
            <a:fillRect/>
          </a:stretch>
        </p:blipFill>
        <p:spPr bwMode="auto">
          <a:xfrm>
            <a:off x="5758856" y="3181962"/>
            <a:ext cx="4070629" cy="1512977"/>
          </a:xfrm>
          <a:prstGeom prst="rect">
            <a:avLst/>
          </a:prstGeom>
          <a:noFill/>
          <a:ln w="9525">
            <a:noFill/>
            <a:miter lim="800000"/>
            <a:headEnd/>
            <a:tailEnd/>
          </a:ln>
        </p:spPr>
      </p:pic>
      <p:sp>
        <p:nvSpPr>
          <p:cNvPr id="7169" name="Rectangle 1"/>
          <p:cNvSpPr>
            <a:spLocks noChangeArrowheads="1"/>
          </p:cNvSpPr>
          <p:nvPr/>
        </p:nvSpPr>
        <p:spPr bwMode="auto">
          <a:xfrm>
            <a:off x="5695406" y="4872445"/>
            <a:ext cx="6113415" cy="1200329"/>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Net Returns will be:</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0.5*10000*282*0.85/100-0.5*10000*51*0.85/100=</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Rs. 9817.5 profit which would be </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9817.5 / (10000*6)*100=16.36% returns.</a:t>
            </a:r>
            <a:endParaRPr kumimoji="0" lang="en-US" b="0" i="0" u="none" strike="noStrike" cap="none" normalizeH="0" baseline="0" dirty="0" smtClean="0">
              <a:ln>
                <a:noFill/>
              </a:ln>
              <a:solidFill>
                <a:schemeClr val="tx1"/>
              </a:solidFill>
              <a:effectLst/>
              <a:latin typeface="+mj-lt"/>
              <a:cs typeface="Arial" pitchFamily="34" charset="0"/>
            </a:endParaRPr>
          </a:p>
        </p:txBody>
      </p:sp>
      <p:sp>
        <p:nvSpPr>
          <p:cNvPr id="14" name="Rectangle 13"/>
          <p:cNvSpPr/>
          <p:nvPr/>
        </p:nvSpPr>
        <p:spPr>
          <a:xfrm>
            <a:off x="383178" y="4952889"/>
            <a:ext cx="4332513" cy="1477328"/>
          </a:xfrm>
          <a:prstGeom prst="rect">
            <a:avLst/>
          </a:prstGeom>
          <a:solidFill>
            <a:schemeClr val="accent3">
              <a:lumMod val="60000"/>
              <a:lumOff val="40000"/>
            </a:schemeClr>
          </a:solidFill>
        </p:spPr>
        <p:txBody>
          <a:bodyPr wrap="square">
            <a:spAutoFit/>
          </a:bodyPr>
          <a:lstStyle/>
          <a:p>
            <a:r>
              <a:rPr lang="en-US" dirty="0" smtClean="0"/>
              <a:t>If we invest Rs.10000 for 6 years and roughly calculate profit with 0.5% change on close price with the highest precision in detecting true positives </a:t>
            </a:r>
            <a:endParaRPr lang="en-US" dirty="0"/>
          </a:p>
        </p:txBody>
      </p:sp>
      <p:sp>
        <p:nvSpPr>
          <p:cNvPr id="16" name="Right Arrow 15"/>
          <p:cNvSpPr/>
          <p:nvPr/>
        </p:nvSpPr>
        <p:spPr>
          <a:xfrm>
            <a:off x="4728754" y="5355771"/>
            <a:ext cx="927463" cy="5225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954333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algn="l"/>
            <a:r>
              <a:rPr lang="en-US" sz="3200" b="1" dirty="0" smtClean="0"/>
              <a:t/>
            </a:r>
            <a:br>
              <a:rPr lang="en-US" sz="3200" b="1" dirty="0" smtClean="0"/>
            </a:br>
            <a:r>
              <a:rPr lang="en-US" sz="3200" b="1" dirty="0" smtClean="0"/>
              <a:t>Risk-Adjusted Returns</a:t>
            </a:r>
            <a:br>
              <a:rPr lang="en-US" sz="3200" b="1" dirty="0" smtClean="0"/>
            </a:br>
            <a:r>
              <a:rPr lang="en-US" sz="3200" dirty="0" smtClean="0"/>
              <a:t> </a:t>
            </a:r>
            <a:endParaRPr lang="en-US" sz="3200" dirty="0"/>
          </a:p>
        </p:txBody>
      </p:sp>
      <p:sp>
        <p:nvSpPr>
          <p:cNvPr id="5" name="TextBox 4">
            <a:extLst>
              <a:ext uri="{FF2B5EF4-FFF2-40B4-BE49-F238E27FC236}">
                <a16:creationId xmlns=""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60417" name="Rectangle 1"/>
          <p:cNvSpPr>
            <a:spLocks noChangeArrowheads="1"/>
          </p:cNvSpPr>
          <p:nvPr/>
        </p:nvSpPr>
        <p:spPr bwMode="auto">
          <a:xfrm>
            <a:off x="389964" y="1586753"/>
            <a:ext cx="10488707" cy="3970318"/>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 Real Data dump is imported for HDFC, KOTAK, and SBI stock between 2000 till 2022. Then the Return, Variance, and Volatility of these stocks are calculated following which the Annualized return to Risk ratio and finally, the Sharpe ratios are calculated.</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HDFCBANK Stock is calculated as 0.173818.</a:t>
            </a: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b="1"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KOTAK BANK Stock is calculated as 0.149589.</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SBIBANK Stock is calculated as 0.005306.</a:t>
            </a: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Therefore, from the results obtained it becomes evident that HFDC shows a better Return vs. Risk performance over the specified period compared to KOTAK stock followed by the SBI stock which shows the least Return vs. Risk performance.</a:t>
            </a:r>
            <a:endParaRPr kumimoji="0" lang="en-US" b="0" i="0" u="none" strike="noStrike" cap="none" normalizeH="0" baseline="0" dirty="0" smtClean="0">
              <a:ln>
                <a:noFill/>
              </a:ln>
              <a:solidFill>
                <a:schemeClr val="tx1"/>
              </a:solidFill>
              <a:effectLst/>
              <a:latin typeface="+mj-lt"/>
              <a:cs typeface="Arial" pitchFamily="34" charset="0"/>
            </a:endParaRPr>
          </a:p>
        </p:txBody>
      </p:sp>
    </p:spTree>
    <p:extLst>
      <p:ext uri="{BB962C8B-B14F-4D97-AF65-F5344CB8AC3E}">
        <p14:creationId xmlns="" xmlns:p14="http://schemas.microsoft.com/office/powerpoint/2010/main" val="29954333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pic>
        <p:nvPicPr>
          <p:cNvPr id="11" name="Picture 10">
            <a:extLst>
              <a:ext uri="{FF2B5EF4-FFF2-40B4-BE49-F238E27FC236}">
                <a16:creationId xmlns="" xmlns:a16="http://schemas.microsoft.com/office/drawing/2014/main" id="{BEB7CAC9-8BBB-4561-A937-6F09E89BAB9B}"/>
              </a:ext>
            </a:extLst>
          </p:cNvPr>
          <p:cNvPicPr>
            <a:picLocks noChangeAspect="1"/>
          </p:cNvPicPr>
          <p:nvPr/>
        </p:nvPicPr>
        <p:blipFill>
          <a:blip r:embed="rId2"/>
          <a:stretch>
            <a:fillRect/>
          </a:stretch>
        </p:blipFill>
        <p:spPr>
          <a:xfrm>
            <a:off x="8892209" y="1468286"/>
            <a:ext cx="2876458" cy="4349417"/>
          </a:xfrm>
          <a:prstGeom prst="rect">
            <a:avLst/>
          </a:prstGeom>
        </p:spPr>
      </p:pic>
      <p:sp>
        <p:nvSpPr>
          <p:cNvPr id="13" name="TextBox 12">
            <a:extLst>
              <a:ext uri="{FF2B5EF4-FFF2-40B4-BE49-F238E27FC236}">
                <a16:creationId xmlns="" xmlns:a16="http://schemas.microsoft.com/office/drawing/2014/main" id="{EB4CAB51-C585-491A-BD45-E7B7F4E43697}"/>
              </a:ext>
            </a:extLst>
          </p:cNvPr>
          <p:cNvSpPr txBox="1"/>
          <p:nvPr/>
        </p:nvSpPr>
        <p:spPr>
          <a:xfrm>
            <a:off x="423333" y="1066417"/>
            <a:ext cx="8468876" cy="5355312"/>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Daily Trading NSE Data of HDFC, KOTAK, and SBI Bank from the year 2000 to 2022 is being used for this capstone project which would broadly come under BFSI.BFSI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 xmlns:p14="http://schemas.microsoft.com/office/powerpoint/2010/main" val="10659891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 xmlns:a16="http://schemas.microsoft.com/office/drawing/2014/main"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 xmlns:p14="http://schemas.microsoft.com/office/powerpoint/2010/main" val="3436964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 xmlns:a16="http://schemas.microsoft.com/office/drawing/2014/main" id="{21BAC6B7-2DC4-48F1-8635-549E89D45D38}"/>
              </a:ext>
            </a:extLst>
          </p:cNvPr>
          <p:cNvPicPr>
            <a:picLocks noChangeAspect="1"/>
          </p:cNvPicPr>
          <p:nvPr/>
        </p:nvPicPr>
        <p:blipFill>
          <a:blip r:embed="rId2">
            <a:extLst>
              <a:ext uri="{28A0092B-C50C-407E-A947-70E740481C1C}">
                <a14:useLocalDpi xmlns="" xmlns:a14="http://schemas.microsoft.com/office/drawing/2010/main" val="0"/>
              </a:ext>
              <a:ext uri="{837473B0-CC2E-450A-ABE3-18F120FF3D39}">
                <a1611:picAttrSrcUrl xmlns="" xmlns:a1611="http://schemas.microsoft.com/office/drawing/2016/11/main"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 xmlns:a16="http://schemas.microsoft.com/office/drawing/2014/main"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 xmlns:a16="http://schemas.microsoft.com/office/drawing/2014/main"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 xmlns:p14="http://schemas.microsoft.com/office/powerpoint/2010/main" val="21735533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 xmlns:a16="http://schemas.microsoft.com/office/drawing/2014/main" id="{21BEF2FB-B362-42B5-BCF1-883AD1E0E0CE}"/>
              </a:ext>
            </a:extLst>
          </p:cNvPr>
          <p:cNvSpPr txBox="1"/>
          <p:nvPr/>
        </p:nvSpPr>
        <p:spPr>
          <a:xfrm>
            <a:off x="701245" y="1526915"/>
            <a:ext cx="11067421" cy="4585871"/>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6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1818</a:t>
            </a:r>
            <a:r>
              <a:rPr lang="en-IN" sz="600" dirty="0">
                <a:effectLst/>
                <a:ea typeface="Times New Roman" panose="02020603050405020304" pitchFamily="18" charset="0"/>
              </a:rPr>
              <a:t>(1). https://doi.org/10.1088/1742-6596/1818/1/012016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Alhomadi, A. (2021). Forecasting stock market prices : A machine learning approach. </a:t>
            </a:r>
            <a:r>
              <a:rPr lang="en-IN" sz="600" i="1" dirty="0">
                <a:effectLst/>
                <a:ea typeface="Times New Roman" panose="02020603050405020304" pitchFamily="18" charset="0"/>
              </a:rPr>
              <a:t>Digital Commons</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(2), 16–36.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Anjani, T., &amp; Syarif, A. D. (2019). The Effect of Fundamental Analysis on Stock Returns using Data Panels ; Evidence Pharmaceutical Companies listed on IDX. </a:t>
            </a:r>
            <a:r>
              <a:rPr lang="en-IN" sz="600" i="1" dirty="0">
                <a:effectLst/>
                <a:ea typeface="Times New Roman" panose="02020603050405020304" pitchFamily="18" charset="0"/>
              </a:rPr>
              <a:t>International Journal of Innovate Science and Research Technology</a:t>
            </a:r>
            <a:r>
              <a:rPr lang="en-IN" sz="600" dirty="0">
                <a:effectLst/>
                <a:ea typeface="Times New Roman" panose="02020603050405020304" pitchFamily="18" charset="0"/>
              </a:rPr>
              <a:t>, </a:t>
            </a:r>
            <a:r>
              <a:rPr lang="en-IN" sz="600" i="1" dirty="0">
                <a:effectLst/>
                <a:ea typeface="Times New Roman" panose="02020603050405020304" pitchFamily="18" charset="0"/>
              </a:rPr>
              <a:t>4</a:t>
            </a:r>
            <a:r>
              <a:rPr lang="en-IN" sz="600" dirty="0">
                <a:effectLst/>
                <a:ea typeface="Times New Roman" panose="02020603050405020304" pitchFamily="18" charset="0"/>
              </a:rPr>
              <a:t>(7), 500–505.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Cornellius Yudha Wijaya. (2021). </a:t>
            </a:r>
            <a:r>
              <a:rPr lang="en-IN" sz="600" i="1" dirty="0">
                <a:effectLst/>
                <a:ea typeface="Times New Roman" panose="02020603050405020304" pitchFamily="18" charset="0"/>
              </a:rPr>
              <a:t>CRISP-DM Methodology For Your First Data Science Project</a:t>
            </a:r>
            <a:r>
              <a:rPr lang="en-IN" sz="600" dirty="0">
                <a:effectLst/>
                <a:ea typeface="Times New Roman" panose="02020603050405020304" pitchFamily="18" charset="0"/>
              </a:rPr>
              <a:t>. https://towardsdatascience.com/crisp-dm-methodology-for-your-first-data-science-project-769f35e0346c</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Dahham, A. Z. D., &amp; Ibrahim, A. A. (2020). Effects of Volatility and Trend Indicator for Improving Price Prediction of Cryptocurrency. </a:t>
            </a:r>
            <a:r>
              <a:rPr lang="en-IN" sz="600" i="1" dirty="0">
                <a:effectLst/>
                <a:ea typeface="Times New Roman" panose="02020603050405020304" pitchFamily="18" charset="0"/>
              </a:rPr>
              <a:t>IOP Conference Series: Materials Science and Engineering</a:t>
            </a:r>
            <a:r>
              <a:rPr lang="en-IN" sz="600" dirty="0">
                <a:effectLst/>
                <a:ea typeface="Times New Roman" panose="02020603050405020304" pitchFamily="18" charset="0"/>
              </a:rPr>
              <a:t>, </a:t>
            </a:r>
            <a:r>
              <a:rPr lang="en-IN" sz="600" i="1" dirty="0">
                <a:effectLst/>
                <a:ea typeface="Times New Roman" panose="02020603050405020304" pitchFamily="18" charset="0"/>
              </a:rPr>
              <a:t>928</a:t>
            </a:r>
            <a:r>
              <a:rPr lang="en-IN" sz="600" dirty="0">
                <a:effectLst/>
                <a:ea typeface="Times New Roman" panose="02020603050405020304" pitchFamily="18" charset="0"/>
              </a:rPr>
              <a:t>(3). https://doi.org/10.1088/1757-899X/928/3/032043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Dar, A. N. (2021). PRINCIPAL COMPONENT ANALYSIS (PCA) (Using Eigen Decomposition). </a:t>
            </a:r>
            <a:r>
              <a:rPr lang="en-IN" sz="600" i="1" dirty="0">
                <a:effectLst/>
                <a:ea typeface="Times New Roman" panose="02020603050405020304" pitchFamily="18" charset="0"/>
              </a:rPr>
              <a:t>Gsj</a:t>
            </a:r>
            <a:r>
              <a:rPr lang="en-IN" sz="600" dirty="0">
                <a:effectLst/>
                <a:ea typeface="Times New Roman" panose="02020603050405020304" pitchFamily="18" charset="0"/>
              </a:rPr>
              <a:t>, </a:t>
            </a:r>
            <a:r>
              <a:rPr lang="en-IN" sz="600" i="1" dirty="0">
                <a:effectLst/>
                <a:ea typeface="Times New Roman" panose="02020603050405020304" pitchFamily="18" charset="0"/>
              </a:rPr>
              <a:t>9</a:t>
            </a:r>
            <a:r>
              <a:rPr lang="en-IN" sz="600" dirty="0">
                <a:effectLst/>
                <a:ea typeface="Times New Roman" panose="02020603050405020304" pitchFamily="18" charset="0"/>
              </a:rPr>
              <a:t>(7), 240–252. www.globalscientificjournal.com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600" i="1" dirty="0">
                <a:effectLst/>
                <a:ea typeface="Times New Roman" panose="02020603050405020304" pitchFamily="18" charset="0"/>
              </a:rPr>
              <a:t>International Journal of Applied Engineering Research</a:t>
            </a:r>
            <a:r>
              <a:rPr lang="en-IN" sz="600" dirty="0">
                <a:effectLst/>
                <a:ea typeface="Times New Roman" panose="02020603050405020304" pitchFamily="18" charset="0"/>
              </a:rPr>
              <a:t>, </a:t>
            </a:r>
            <a:r>
              <a:rPr lang="en-IN" sz="600" i="1" dirty="0">
                <a:effectLst/>
                <a:ea typeface="Times New Roman" panose="02020603050405020304" pitchFamily="18" charset="0"/>
              </a:rPr>
              <a:t>14</a:t>
            </a:r>
            <a:r>
              <a:rPr lang="en-IN" sz="600" dirty="0">
                <a:effectLst/>
                <a:ea typeface="Times New Roman" panose="02020603050405020304" pitchFamily="18" charset="0"/>
              </a:rPr>
              <a:t>(24), 4492–4501. http://www.ripublication.com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Faijareon, C., &amp; Sornil, O. (2019). Evolving and combining technical indicators to generate trading strategies.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1195</a:t>
            </a:r>
            <a:r>
              <a:rPr lang="en-IN" sz="600" dirty="0">
                <a:effectLst/>
                <a:ea typeface="Times New Roman" panose="02020603050405020304" pitchFamily="18" charset="0"/>
              </a:rPr>
              <a:t>(1). https://doi.org/10.1088/1742-6596/1195/1/012010</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600" i="1" dirty="0">
                <a:effectLst/>
                <a:ea typeface="Times New Roman" panose="02020603050405020304" pitchFamily="18" charset="0"/>
              </a:rPr>
              <a:t>Applied Sciences (Switzerland)</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(15). https://doi.org/10.3390/app11156728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Hansen, K. B. (2020). The virtue of simplicity: On machine learning models in algorithmic trading. </a:t>
            </a:r>
            <a:r>
              <a:rPr lang="en-IN" sz="600" i="1" dirty="0">
                <a:effectLst/>
                <a:ea typeface="Times New Roman" panose="02020603050405020304" pitchFamily="18" charset="0"/>
              </a:rPr>
              <a:t>Big Data and Society</a:t>
            </a:r>
            <a:r>
              <a:rPr lang="en-IN" sz="600" dirty="0">
                <a:effectLst/>
                <a:ea typeface="Times New Roman" panose="02020603050405020304" pitchFamily="18" charset="0"/>
              </a:rPr>
              <a:t>, </a:t>
            </a:r>
            <a:r>
              <a:rPr lang="en-IN" sz="600" i="1" dirty="0">
                <a:effectLst/>
                <a:ea typeface="Times New Roman" panose="02020603050405020304" pitchFamily="18" charset="0"/>
              </a:rPr>
              <a:t>7</a:t>
            </a:r>
            <a:r>
              <a:rPr lang="en-IN" sz="600" dirty="0">
                <a:effectLst/>
                <a:ea typeface="Times New Roman" panose="02020603050405020304" pitchFamily="18" charset="0"/>
              </a:rPr>
              <a:t>(1). https://doi.org/10.1177/2053951720926558</a:t>
            </a:r>
            <a:endParaRPr lang="en-US" sz="600" dirty="0">
              <a:effectLst/>
              <a:ea typeface="Times New Roman" panose="02020603050405020304" pitchFamily="18" charset="0"/>
            </a:endParaRPr>
          </a:p>
          <a:p>
            <a:r>
              <a:rPr lang="en-IN" sz="600" dirty="0">
                <a:effectLst/>
                <a:ea typeface="Times New Roman" panose="02020603050405020304" pitchFamily="18" charset="0"/>
              </a:rPr>
              <a:t>Huang, Y., Capretz, L. F., &amp; Ho, D. (2021). Machine Learning for Stock Prediction Based on Fundamental Analysis. </a:t>
            </a:r>
            <a:r>
              <a:rPr lang="en-IN" sz="600" i="1" dirty="0">
                <a:effectLst/>
                <a:ea typeface="Times New Roman" panose="02020603050405020304" pitchFamily="18" charset="0"/>
              </a:rPr>
              <a:t>2021 IEEE Symposium Series on Computational Intelligence, SSCI </a:t>
            </a:r>
          </a:p>
          <a:p>
            <a:pPr marL="304800" marR="0" indent="-304800">
              <a:lnSpc>
                <a:spcPct val="150000"/>
              </a:lnSpc>
              <a:spcBef>
                <a:spcPts val="0"/>
              </a:spcBef>
              <a:spcAft>
                <a:spcPts val="0"/>
              </a:spcAft>
            </a:pPr>
            <a:r>
              <a:rPr lang="en-IN" sz="600" i="1" dirty="0">
                <a:effectLst/>
                <a:ea typeface="Times New Roman" panose="02020603050405020304" pitchFamily="18" charset="0"/>
              </a:rPr>
              <a:t> 2021 - Proceedings</a:t>
            </a:r>
            <a:r>
              <a:rPr lang="en-IN" sz="600" dirty="0">
                <a:effectLst/>
                <a:ea typeface="Times New Roman" panose="02020603050405020304" pitchFamily="18" charset="0"/>
              </a:rPr>
              <a:t>. https://doi.org/10.1109/SSCI50451.2021.9660134</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Jena, M., &amp; Dehuri, S. (2020). Decision tree for classification and regression: A state-of-the art review. </a:t>
            </a:r>
            <a:r>
              <a:rPr lang="en-IN" sz="600" i="1" dirty="0">
                <a:effectLst/>
                <a:ea typeface="Times New Roman" panose="02020603050405020304" pitchFamily="18" charset="0"/>
              </a:rPr>
              <a:t>Informatica (Slovenia)</a:t>
            </a:r>
            <a:r>
              <a:rPr lang="en-IN" sz="600" dirty="0">
                <a:effectLst/>
                <a:ea typeface="Times New Roman" panose="02020603050405020304" pitchFamily="18" charset="0"/>
              </a:rPr>
              <a:t>, </a:t>
            </a:r>
            <a:r>
              <a:rPr lang="en-IN" sz="600" i="1" dirty="0">
                <a:effectLst/>
                <a:ea typeface="Times New Roman" panose="02020603050405020304" pitchFamily="18" charset="0"/>
              </a:rPr>
              <a:t>44</a:t>
            </a:r>
            <a:r>
              <a:rPr lang="en-IN" sz="600" dirty="0">
                <a:effectLst/>
                <a:ea typeface="Times New Roman" panose="02020603050405020304" pitchFamily="18" charset="0"/>
              </a:rPr>
              <a:t>(4), 405–420. https://doi.org/10.31449/INF.V44I4.3023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600" i="1" dirty="0">
                <a:effectLst/>
                <a:ea typeface="Times New Roman" panose="02020603050405020304" pitchFamily="18" charset="0"/>
              </a:rPr>
              <a:t>International Journal of Recent Scientific Research</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 30693–30695. https://doi.org/10.24327/IJRSR</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Magner, N., Lavin, J. F., Valle, M., &amp; Hardy, N. (2021). The predictive power of stock market’s expectations volatility: A financial synchronization phenomenon. </a:t>
            </a:r>
            <a:r>
              <a:rPr lang="en-IN" sz="600" i="1" dirty="0">
                <a:effectLst/>
                <a:ea typeface="Times New Roman" panose="02020603050405020304" pitchFamily="18" charset="0"/>
              </a:rPr>
              <a:t>PLoS ONE</a:t>
            </a:r>
            <a:r>
              <a:rPr lang="en-IN" sz="600" dirty="0">
                <a:effectLst/>
                <a:ea typeface="Times New Roman" panose="02020603050405020304" pitchFamily="18" charset="0"/>
              </a:rPr>
              <a:t>, </a:t>
            </a:r>
            <a:r>
              <a:rPr lang="en-IN" sz="600" i="1" dirty="0">
                <a:effectLst/>
                <a:ea typeface="Times New Roman" panose="02020603050405020304" pitchFamily="18" charset="0"/>
              </a:rPr>
              <a:t>16</a:t>
            </a:r>
            <a:r>
              <a:rPr lang="en-IN" sz="600" dirty="0">
                <a:effectLst/>
                <a:ea typeface="Times New Roman" panose="02020603050405020304" pitchFamily="18" charset="0"/>
              </a:rPr>
              <a:t>(5 May), 1–21. https://doi.org/10.1371/journal.pone.0250846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600" i="1" dirty="0">
                <a:effectLst/>
                <a:ea typeface="Times New Roman" panose="02020603050405020304" pitchFamily="18" charset="0"/>
              </a:rPr>
              <a:t>ACM International Conference Proceeding Series</a:t>
            </a:r>
            <a:r>
              <a:rPr lang="en-IN" sz="600" dirty="0">
                <a:effectLst/>
                <a:ea typeface="Times New Roman" panose="02020603050405020304" pitchFamily="18" charset="0"/>
              </a:rPr>
              <a:t>, 412–419. https://doi.org/10.1145/3453892.3461323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600" i="1" dirty="0">
                <a:effectLst/>
                <a:ea typeface="Times New Roman" panose="02020603050405020304" pitchFamily="18" charset="0"/>
              </a:rPr>
              <a:t>IIMB Management Review</a:t>
            </a:r>
            <a:r>
              <a:rPr lang="en-IN" sz="600" dirty="0">
                <a:effectLst/>
                <a:ea typeface="Times New Roman" panose="02020603050405020304" pitchFamily="18" charset="0"/>
              </a:rPr>
              <a:t>, </a:t>
            </a:r>
            <a:r>
              <a:rPr lang="en-IN" sz="600" i="1" dirty="0">
                <a:effectLst/>
                <a:ea typeface="Times New Roman" panose="02020603050405020304" pitchFamily="18" charset="0"/>
              </a:rPr>
              <a:t>32</a:t>
            </a:r>
            <a:r>
              <a:rPr lang="en-IN" sz="600" dirty="0">
                <a:effectLst/>
                <a:ea typeface="Times New Roman" panose="02020603050405020304" pitchFamily="18" charset="0"/>
              </a:rPr>
              <a:t>(1), 75–84. https://doi.org/10.1016/j.iimb.2019.07.007</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moneycontrol. (n.d.). </a:t>
            </a:r>
            <a:r>
              <a:rPr lang="en-IN" sz="600" i="1" dirty="0">
                <a:effectLst/>
                <a:ea typeface="Times New Roman" panose="02020603050405020304" pitchFamily="18" charset="0"/>
              </a:rPr>
              <a:t>HDFC Bank Ltd.TECHNICALS</a:t>
            </a:r>
            <a:r>
              <a:rPr lang="en-IN" sz="600" dirty="0">
                <a:effectLst/>
                <a:ea typeface="Times New Roman" panose="02020603050405020304" pitchFamily="18" charset="0"/>
              </a:rPr>
              <a:t>. https://www.moneycontrol.com/technical-analysis/hdfcbank/HDF01/weekly</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Mukerji, P., Chung, C., Walsh, T., &amp; Xiong, B. (2019). The Impact of Algorithmic Trading in a Simulated Asset Market. </a:t>
            </a:r>
            <a:r>
              <a:rPr lang="en-IN" sz="600" i="1" dirty="0">
                <a:effectLst/>
                <a:ea typeface="Times New Roman" panose="02020603050405020304" pitchFamily="18" charset="0"/>
              </a:rPr>
              <a:t>Journal of Risk and Financial Management</a:t>
            </a:r>
            <a:r>
              <a:rPr lang="en-IN" sz="600" dirty="0">
                <a:effectLst/>
                <a:ea typeface="Times New Roman" panose="02020603050405020304" pitchFamily="18" charset="0"/>
              </a:rPr>
              <a:t>, </a:t>
            </a:r>
            <a:r>
              <a:rPr lang="en-IN" sz="600" i="1" dirty="0">
                <a:effectLst/>
                <a:ea typeface="Times New Roman" panose="02020603050405020304" pitchFamily="18" charset="0"/>
              </a:rPr>
              <a:t>12</a:t>
            </a:r>
            <a:r>
              <a:rPr lang="en-IN" sz="600" dirty="0">
                <a:effectLst/>
                <a:ea typeface="Times New Roman" panose="02020603050405020304" pitchFamily="18" charset="0"/>
              </a:rPr>
              <a:t>(2), 68. https://doi.org/10.3390/jrfm12020068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600" i="1" dirty="0">
                <a:effectLst/>
                <a:ea typeface="Times New Roman" panose="02020603050405020304" pitchFamily="18" charset="0"/>
              </a:rPr>
              <a:t>SLAS Discovery</a:t>
            </a:r>
            <a:r>
              <a:rPr lang="en-IN" sz="600" dirty="0">
                <a:effectLst/>
                <a:ea typeface="Times New Roman" panose="02020603050405020304" pitchFamily="18" charset="0"/>
              </a:rPr>
              <a:t>, </a:t>
            </a:r>
            <a:r>
              <a:rPr lang="en-IN" sz="600" i="1" dirty="0">
                <a:effectLst/>
                <a:ea typeface="Times New Roman" panose="02020603050405020304" pitchFamily="18" charset="0"/>
              </a:rPr>
              <a:t>25</a:t>
            </a:r>
            <a:r>
              <a:rPr lang="en-IN" sz="600" dirty="0">
                <a:effectLst/>
                <a:ea typeface="Times New Roman" panose="02020603050405020304" pitchFamily="18" charset="0"/>
              </a:rPr>
              <a:t>(6), 655–664. https://doi.org/10.1177/2472555220919345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Rajkar, A., Kumaria, A., Raut, A., &amp; Kulkarni, N. (2021). Stock Market Price Prediction and Analysis. </a:t>
            </a:r>
            <a:r>
              <a:rPr lang="en-IN" sz="600" i="1" dirty="0">
                <a:effectLst/>
                <a:ea typeface="Times New Roman" panose="02020603050405020304" pitchFamily="18" charset="0"/>
              </a:rPr>
              <a:t>International Journal of Engineering Research &amp; Technology</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(06), 115–119.</a:t>
            </a:r>
            <a:endParaRPr lang="en-US" sz="600" dirty="0">
              <a:effectLst/>
              <a:ea typeface="Times New Roman" panose="02020603050405020304" pitchFamily="18" charset="0"/>
            </a:endParaRPr>
          </a:p>
          <a:p>
            <a:r>
              <a:rPr lang="en-IN" sz="600" dirty="0">
                <a:effectLst/>
                <a:ea typeface="Times New Roman" panose="02020603050405020304" pitchFamily="18" charset="0"/>
              </a:rPr>
              <a:t>Rouf, N., Malik, M. B., Arif, T., Sharma, S., Singh, S., Aich, S., &amp; Kim, H. C. (2021). Stock </a:t>
            </a: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market prediction using machine learning techniques: A decade survey on methodologies, recent developments, and future directions. </a:t>
            </a:r>
            <a:r>
              <a:rPr lang="en-IN" sz="600" i="1" dirty="0">
                <a:effectLst/>
                <a:latin typeface="+mj-lt"/>
                <a:ea typeface="Times New Roman" panose="02020603050405020304" pitchFamily="18" charset="0"/>
              </a:rPr>
              <a:t>Electronics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(21). https://doi.org/10.3390/electronics10212717</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Schonlau, M., &amp; Zou, R. Y. (2020). The random forest algorithm for statistical learning. </a:t>
            </a:r>
            <a:r>
              <a:rPr lang="en-IN" sz="600" i="1" dirty="0">
                <a:effectLst/>
                <a:latin typeface="+mj-lt"/>
                <a:ea typeface="Times New Roman" panose="02020603050405020304" pitchFamily="18" charset="0"/>
              </a:rPr>
              <a:t>Stata Journal</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(1), 3–29. https://doi.org/10.1177/1536867X20909688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Shah, D., Isah, H., &amp; Zulkernine, F. (2019). Stock market analysis: A review and taxonomy of prediction techniques. </a:t>
            </a:r>
            <a:r>
              <a:rPr lang="en-IN" sz="600" i="1" dirty="0">
                <a:effectLst/>
                <a:latin typeface="+mj-lt"/>
                <a:ea typeface="Times New Roman" panose="02020603050405020304" pitchFamily="18" charset="0"/>
              </a:rPr>
              <a:t>International Journal of Financial Studies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7</a:t>
            </a:r>
            <a:r>
              <a:rPr lang="en-IN" sz="600" dirty="0">
                <a:effectLst/>
                <a:latin typeface="+mj-lt"/>
                <a:ea typeface="Times New Roman" panose="02020603050405020304" pitchFamily="18" charset="0"/>
              </a:rPr>
              <a:t>(2). https://doi.org/10.3390/ijfs7020026</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Silva, I., &amp; Naranjo, J. E. (2020). A systematic methodology to evaluate prediction models for driving style classification. </a:t>
            </a:r>
            <a:r>
              <a:rPr lang="en-IN" sz="600" i="1" dirty="0">
                <a:effectLst/>
                <a:latin typeface="+mj-lt"/>
                <a:ea typeface="Times New Roman" panose="02020603050405020304" pitchFamily="18" charset="0"/>
              </a:rPr>
              <a:t>Sensors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(6), 1–21. https://doi.org/10.3390/s20061692</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Sonkiya, P., Bajpai, V., &amp; Bansal, A. (2021). </a:t>
            </a:r>
            <a:r>
              <a:rPr lang="en-IN" sz="600" i="1" dirty="0">
                <a:effectLst/>
                <a:latin typeface="+mj-lt"/>
                <a:ea typeface="Times New Roman" panose="02020603050405020304" pitchFamily="18" charset="0"/>
              </a:rPr>
              <a:t>Stock price prediction using BERT and GAN</a:t>
            </a:r>
            <a:r>
              <a:rPr lang="en-IN" sz="600" dirty="0">
                <a:effectLst/>
                <a:latin typeface="+mj-lt"/>
                <a:ea typeface="Times New Roman" panose="02020603050405020304" pitchFamily="18" charset="0"/>
              </a:rPr>
              <a:t>. http://arxiv.org/abs/2107.09055</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Thanekar, G. S., &amp; Shaikh, Z. S. (2021). Analysis and Evaluation of Technical Indicators for Prediction of Stock Market. </a:t>
            </a:r>
            <a:r>
              <a:rPr lang="en-IN" sz="600" i="1" dirty="0">
                <a:effectLst/>
                <a:latin typeface="+mj-lt"/>
                <a:ea typeface="Times New Roman" panose="02020603050405020304" pitchFamily="18" charset="0"/>
              </a:rPr>
              <a:t>International Journal of Engineering Research &amp; Technology (IJERT)</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(May), 341–344.</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Wang, L. (2019). Research and Implementation of Machine Learning Classifier Based on KNN. </a:t>
            </a:r>
            <a:r>
              <a:rPr lang="en-IN" sz="600" i="1" dirty="0">
                <a:effectLst/>
                <a:latin typeface="+mj-lt"/>
                <a:ea typeface="Times New Roman" panose="02020603050405020304" pitchFamily="18" charset="0"/>
              </a:rPr>
              <a:t>IOP Conference Series: Materials Science and Engineering</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677</a:t>
            </a:r>
            <a:r>
              <a:rPr lang="en-IN" sz="600" dirty="0">
                <a:effectLst/>
                <a:latin typeface="+mj-lt"/>
                <a:ea typeface="Times New Roman" panose="02020603050405020304" pitchFamily="18" charset="0"/>
              </a:rPr>
              <a:t>(5), 0–5. https://doi.org/10.1088/1757-899X/677/5/052038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Zhang, P., Jia, Y., &amp; Shang, Y. (2022). Research and application of XGBoost in imbalanced data. </a:t>
            </a:r>
            <a:r>
              <a:rPr lang="en-IN" sz="600" i="1" dirty="0">
                <a:effectLst/>
                <a:latin typeface="+mj-lt"/>
                <a:ea typeface="Times New Roman" panose="02020603050405020304" pitchFamily="18" charset="0"/>
              </a:rPr>
              <a:t>International Journal of Distributed Sensor Networks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18</a:t>
            </a:r>
            <a:r>
              <a:rPr lang="en-IN" sz="600" dirty="0">
                <a:effectLst/>
                <a:latin typeface="+mj-lt"/>
                <a:ea typeface="Times New Roman" panose="02020603050405020304" pitchFamily="18" charset="0"/>
              </a:rPr>
              <a:t>(6). https://doi.org/10.1177/15501329221106935</a:t>
            </a:r>
            <a:endParaRPr lang="en-US" sz="600" dirty="0">
              <a:effectLst/>
              <a:latin typeface="+mj-lt"/>
              <a:ea typeface="Times New Roman" panose="02020603050405020304" pitchFamily="18" charset="0"/>
            </a:endParaRPr>
          </a:p>
          <a:p>
            <a:endParaRPr lang="en-US" sz="500" dirty="0">
              <a:effectLst/>
              <a:ea typeface="Times New Roman" panose="02020603050405020304" pitchFamily="18" charset="0"/>
            </a:endParaRPr>
          </a:p>
          <a:p>
            <a:endParaRPr lang="en-US" sz="500" dirty="0">
              <a:effectLst/>
              <a:ea typeface="Times New Roman" panose="02020603050405020304" pitchFamily="18" charset="0"/>
            </a:endParaRPr>
          </a:p>
        </p:txBody>
      </p:sp>
    </p:spTree>
    <p:extLst>
      <p:ext uri="{BB962C8B-B14F-4D97-AF65-F5344CB8AC3E}">
        <p14:creationId xmlns="" xmlns:p14="http://schemas.microsoft.com/office/powerpoint/2010/main" val="37776725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8A3CC3FE-064E-4FC6-8395-DD9D811CBFB4}"/>
              </a:ext>
            </a:extLst>
          </p:cNvPr>
          <p:cNvPicPr>
            <a:picLocks noChangeAspect="1"/>
          </p:cNvPicPr>
          <p:nvPr/>
        </p:nvPicPr>
        <p:blipFill>
          <a:blip r:embed="rId2"/>
          <a:stretch>
            <a:fillRect/>
          </a:stretch>
        </p:blipFill>
        <p:spPr>
          <a:xfrm>
            <a:off x="6128332" y="2478157"/>
            <a:ext cx="5790961" cy="2532721"/>
          </a:xfrm>
          <a:prstGeom prst="rect">
            <a:avLst/>
          </a:prstGeom>
        </p:spPr>
      </p:pic>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 xmlns:a16="http://schemas.microsoft.com/office/drawing/2014/main" id="{8AE4F847-C29E-40EF-A84F-91A4F11CE0B4}"/>
              </a:ext>
            </a:extLst>
          </p:cNvPr>
          <p:cNvSpPr txBox="1"/>
          <p:nvPr/>
        </p:nvSpPr>
        <p:spPr>
          <a:xfrm>
            <a:off x="304799" y="1532842"/>
            <a:ext cx="5577016" cy="4197559"/>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4"/>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p:txBody>
      </p:sp>
      <p:cxnSp>
        <p:nvCxnSpPr>
          <p:cNvPr id="8" name="Straight Connector 7">
            <a:extLst>
              <a:ext uri="{FF2B5EF4-FFF2-40B4-BE49-F238E27FC236}">
                <a16:creationId xmlns="" xmlns:a16="http://schemas.microsoft.com/office/drawing/2014/main" id="{CF7129DB-F529-4D1C-9268-292EE254E5DF}"/>
              </a:ext>
            </a:extLst>
          </p:cNvPr>
          <p:cNvCxnSpPr/>
          <p:nvPr/>
        </p:nvCxnSpPr>
        <p:spPr>
          <a:xfrm>
            <a:off x="6063669" y="1049867"/>
            <a:ext cx="0" cy="542832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 xmlns:p14="http://schemas.microsoft.com/office/powerpoint/2010/main" val="21847891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446993" y="1776401"/>
            <a:ext cx="3711482" cy="363379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xmlns="" val="4110416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5" name="TextBox 4">
            <a:extLst>
              <a:ext uri="{FF2B5EF4-FFF2-40B4-BE49-F238E27FC236}">
                <a16:creationId xmlns="" xmlns:a16="http://schemas.microsoft.com/office/drawing/2014/main" id="{A6017331-7CD5-4295-8116-958AB9D98A06}"/>
              </a:ext>
            </a:extLst>
          </p:cNvPr>
          <p:cNvSpPr txBox="1"/>
          <p:nvPr/>
        </p:nvSpPr>
        <p:spPr>
          <a:xfrm>
            <a:off x="364066" y="1167609"/>
            <a:ext cx="11463867" cy="507831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t>28 documents were reviewed for the purpose of capstone2.These included topics namely impact of algorithmic trading and Stock market prediction using machine learning techniques and analysis thereafter.</a:t>
            </a:r>
          </a:p>
          <a:p>
            <a:pPr marL="342900" indent="-342900">
              <a:buFont typeface="+mj-lt"/>
              <a:buAutoNum type="arabicPeriod"/>
            </a:pPr>
            <a:endParaRPr lang="en-US" dirty="0"/>
          </a:p>
          <a:p>
            <a:pPr marL="342900" indent="-342900">
              <a:buFont typeface="+mj-lt"/>
              <a:buAutoNum type="arabicPeriod"/>
            </a:pPr>
            <a:r>
              <a:rPr lang="en-US" dirty="0"/>
              <a:t>The effect of Technical and fundamental analysis on investment decisions were researched which included technical analysis for HDFC,KOTAK and SBI stocks.</a:t>
            </a:r>
          </a:p>
          <a:p>
            <a:pPr marL="342900" indent="-342900">
              <a:buFont typeface="+mj-lt"/>
              <a:buAutoNum type="arabicPeriod"/>
            </a:pPr>
            <a:endParaRPr lang="en-US" dirty="0"/>
          </a:p>
          <a:p>
            <a:pPr marL="342900" indent="-342900">
              <a:buFont typeface="+mj-lt"/>
              <a:buAutoNum type="arabicPeriod"/>
            </a:pPr>
            <a:r>
              <a:rPr lang="en-US" dirty="0"/>
              <a:t>supervised and unsupervised machine learning methods were gone through. Other studies included Decision tree for classification and regression, random forest algorithm, Logistic regression, XGBoost and KNN.</a:t>
            </a:r>
          </a:p>
          <a:p>
            <a:pPr marL="342900" indent="-342900">
              <a:buFont typeface="+mj-lt"/>
              <a:buAutoNum type="arabicPeriod"/>
            </a:pPr>
            <a:endParaRPr lang="en-US" dirty="0"/>
          </a:p>
          <a:p>
            <a:pPr marL="342900" indent="-342900">
              <a:buFont typeface="+mj-lt"/>
              <a:buAutoNum type="arabicPeriod"/>
            </a:pPr>
            <a:r>
              <a:rPr lang="en-US" dirty="0"/>
              <a:t>Effects of volatility, trend, momentum indicators for prediction of stock market were researched. Confusion matrix method of evaluation of error metrics were gone through.</a:t>
            </a:r>
          </a:p>
          <a:p>
            <a:pPr marL="342900" indent="-342900">
              <a:buFont typeface="+mj-lt"/>
              <a:buAutoNum type="arabicPeriod"/>
            </a:pPr>
            <a:endParaRPr lang="en-US" dirty="0"/>
          </a:p>
          <a:p>
            <a:pPr marL="342900" indent="-342900">
              <a:buFont typeface="+mj-lt"/>
              <a:buAutoNum type="arabicPeriod"/>
            </a:pPr>
            <a:r>
              <a:rPr lang="en-US" dirty="0"/>
              <a:t>Some of the research gaps observed were that Feature expansion and  elimination techniques in data preparation were lacking details, fundamental analysis wasn't explored enough, research on volume indicators in technical analysis was missing. Hyperparameter tuning while discussing machine learning algorithms should have been discussed in more details. </a:t>
            </a:r>
          </a:p>
        </p:txBody>
      </p:sp>
    </p:spTree>
    <p:extLst>
      <p:ext uri="{BB962C8B-B14F-4D97-AF65-F5344CB8AC3E}">
        <p14:creationId xmlns="" xmlns:p14="http://schemas.microsoft.com/office/powerpoint/2010/main" val="13328166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 xmlns:a16="http://schemas.microsoft.com/office/drawing/2014/main" id="{60F5F097-7DCC-44B4-B960-7F58E7107176}"/>
              </a:ext>
              <a:ext uri="{C183D7F6-B498-43B3-948B-1728B52AA6E4}">
                <adec:decorative xmlns=""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 xmlns:a16="http://schemas.microsoft.com/office/drawing/2014/main" id="{6E80ADB2-C867-401D-B2DD-ED17212DC665}"/>
              </a:ext>
            </a:extLst>
          </p:cNvPr>
          <p:cNvSpPr/>
          <p:nvPr/>
        </p:nvSpPr>
        <p:spPr>
          <a:xfrm>
            <a:off x="838200" y="2015762"/>
            <a:ext cx="3137450" cy="1066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P</a:t>
            </a:r>
            <a:r>
              <a:rPr lang="en-US" sz="1800" dirty="0">
                <a:effectLst/>
                <a:latin typeface="Roboto Slab (Body)"/>
                <a:ea typeface="Calibri" panose="020F0502020204030204" pitchFamily="34" charset="0"/>
              </a:rPr>
              <a:t>lenty of Regression algorithms to detect the closing price of any stock.</a:t>
            </a:r>
            <a:endParaRPr lang="en-US" dirty="0">
              <a:latin typeface="Roboto Slab (Body)"/>
            </a:endParaRPr>
          </a:p>
        </p:txBody>
      </p:sp>
      <p:sp>
        <p:nvSpPr>
          <p:cNvPr id="19" name="Rectangle: Rounded Corners 18">
            <a:extLst>
              <a:ext uri="{FF2B5EF4-FFF2-40B4-BE49-F238E27FC236}">
                <a16:creationId xmlns="" xmlns:a16="http://schemas.microsoft.com/office/drawing/2014/main" id="{097BC266-9959-4EFA-9FFB-A440B71A30BA}"/>
              </a:ext>
            </a:extLst>
          </p:cNvPr>
          <p:cNvSpPr/>
          <p:nvPr/>
        </p:nvSpPr>
        <p:spPr>
          <a:xfrm>
            <a:off x="821636" y="3311593"/>
            <a:ext cx="3207021"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Underfitting and overfitting may destroy the accuracy of our regression models</a:t>
            </a:r>
          </a:p>
        </p:txBody>
      </p:sp>
      <p:sp>
        <p:nvSpPr>
          <p:cNvPr id="23" name="Rectangle: Rounded Corners 22">
            <a:extLst>
              <a:ext uri="{FF2B5EF4-FFF2-40B4-BE49-F238E27FC236}">
                <a16:creationId xmlns="" xmlns:a16="http://schemas.microsoft.com/office/drawing/2014/main" id="{A326C3A5-BC17-4C02-8E97-AB50C49DC5F0}"/>
              </a:ext>
            </a:extLst>
          </p:cNvPr>
          <p:cNvSpPr/>
          <p:nvPr/>
        </p:nvSpPr>
        <p:spPr>
          <a:xfrm>
            <a:off x="715620" y="4734821"/>
            <a:ext cx="3297064" cy="16527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completely relying only on regression algorithms to quantitatively predict the exact closing price of any stocks is not advisable.</a:t>
            </a:r>
          </a:p>
        </p:txBody>
      </p:sp>
      <p:cxnSp>
        <p:nvCxnSpPr>
          <p:cNvPr id="25" name="Straight Arrow Connector 24">
            <a:extLst>
              <a:ext uri="{FF2B5EF4-FFF2-40B4-BE49-F238E27FC236}">
                <a16:creationId xmlns=""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 xmlns:a16="http://schemas.microsoft.com/office/drawing/2014/main" id="{B4ED8D99-A640-4A64-B9D1-24DAFB0D5A2D}"/>
              </a:ext>
            </a:extLst>
          </p:cNvPr>
          <p:cNvSpPr txBox="1"/>
          <p:nvPr/>
        </p:nvSpPr>
        <p:spPr>
          <a:xfrm>
            <a:off x="4691270" y="5428354"/>
            <a:ext cx="2776197" cy="1200329"/>
          </a:xfrm>
          <a:prstGeom prst="rect">
            <a:avLst/>
          </a:prstGeom>
          <a:noFill/>
        </p:spPr>
        <p:txBody>
          <a:bodyPr wrap="square">
            <a:spAutoFit/>
          </a:bodyPr>
          <a:lstStyle/>
          <a:p>
            <a:r>
              <a:rPr lang="en-US" dirty="0"/>
              <a:t>Prediction Accuracy Still Unpredictable. Directional analysis is required.</a:t>
            </a:r>
          </a:p>
        </p:txBody>
      </p:sp>
      <p:sp>
        <p:nvSpPr>
          <p:cNvPr id="35" name="Rectangle: Rounded Corners 34">
            <a:extLst>
              <a:ext uri="{FF2B5EF4-FFF2-40B4-BE49-F238E27FC236}">
                <a16:creationId xmlns=""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Try alternate approaches as well which enables us to decide objectively whether say the price of any stock will move up or move down or remain neutral.</a:t>
            </a:r>
          </a:p>
        </p:txBody>
      </p:sp>
      <p:cxnSp>
        <p:nvCxnSpPr>
          <p:cNvPr id="39" name="Straight Arrow Connector 38">
            <a:extLst>
              <a:ext uri="{FF2B5EF4-FFF2-40B4-BE49-F238E27FC236}">
                <a16:creationId xmlns=""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1620442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sp>
        <p:nvSpPr>
          <p:cNvPr id="16" name="Rectangle: Top Corners One Rounded and One Snipped 15">
            <a:extLst>
              <a:ext uri="{FF2B5EF4-FFF2-40B4-BE49-F238E27FC236}">
                <a16:creationId xmlns="" xmlns:a16="http://schemas.microsoft.com/office/drawing/2014/main" id="{F03337DE-CE10-429A-80EA-F3DC82F2D7EB}"/>
              </a:ext>
            </a:extLst>
          </p:cNvPr>
          <p:cNvSpPr/>
          <p:nvPr/>
        </p:nvSpPr>
        <p:spPr>
          <a:xfrm>
            <a:off x="477114" y="4041913"/>
            <a:ext cx="2580871" cy="2048596"/>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sp>
        <p:nvSpPr>
          <p:cNvPr id="14" name="TextBox 13">
            <a:extLst>
              <a:ext uri="{FF2B5EF4-FFF2-40B4-BE49-F238E27FC236}">
                <a16:creationId xmlns="" xmlns:a16="http://schemas.microsoft.com/office/drawing/2014/main" id="{C6CA1C40-3DB1-4359-A073-64212D599E8A}"/>
              </a:ext>
            </a:extLst>
          </p:cNvPr>
          <p:cNvSpPr txBox="1"/>
          <p:nvPr/>
        </p:nvSpPr>
        <p:spPr>
          <a:xfrm>
            <a:off x="3691027" y="4041913"/>
            <a:ext cx="3341205" cy="203132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a:p>
            <a:pPr marL="342900" indent="-342900">
              <a:buFont typeface="+mj-lt"/>
              <a:buAutoNum type="arabicPeriod"/>
            </a:pPr>
            <a:endParaRPr lang="en-US" dirty="0"/>
          </a:p>
        </p:txBody>
      </p:sp>
      <p:sp>
        <p:nvSpPr>
          <p:cNvPr id="17" name="TextBox 16">
            <a:extLst>
              <a:ext uri="{FF2B5EF4-FFF2-40B4-BE49-F238E27FC236}">
                <a16:creationId xmlns="" xmlns:a16="http://schemas.microsoft.com/office/drawing/2014/main" id="{A42B5C15-979A-425D-BBA3-78A0921DC401}"/>
              </a:ext>
            </a:extLst>
          </p:cNvPr>
          <p:cNvSpPr txBox="1"/>
          <p:nvPr/>
        </p:nvSpPr>
        <p:spPr>
          <a:xfrm>
            <a:off x="7238390" y="4045315"/>
            <a:ext cx="4219936" cy="1754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Given the historical data, it should be correctly predicted whether the price will move up or move down utilizing precision, recall and accuracy Metrics used in classification modelling techniques.</a:t>
            </a:r>
          </a:p>
        </p:txBody>
      </p:sp>
      <p:sp>
        <p:nvSpPr>
          <p:cNvPr id="15" name="TextBox 14">
            <a:extLst>
              <a:ext uri="{FF2B5EF4-FFF2-40B4-BE49-F238E27FC236}">
                <a16:creationId xmlns="" xmlns:a16="http://schemas.microsoft.com/office/drawing/2014/main" id="{1B0EC433-495A-4170-BC10-DF1BA62D00E2}"/>
              </a:ext>
            </a:extLst>
          </p:cNvPr>
          <p:cNvSpPr txBox="1"/>
          <p:nvPr/>
        </p:nvSpPr>
        <p:spPr>
          <a:xfrm>
            <a:off x="3922359" y="1453660"/>
            <a:ext cx="2683530" cy="1200329"/>
          </a:xfrm>
          <a:prstGeom prst="rect">
            <a:avLst/>
          </a:prstGeom>
          <a:solidFill>
            <a:schemeClr val="accent2"/>
          </a:solidFill>
        </p:spPr>
        <p:txBody>
          <a:bodyPr wrap="square">
            <a:spAutoFit/>
          </a:bodyPr>
          <a:lstStyle/>
          <a:p>
            <a:r>
              <a:rPr lang="en-US" dirty="0">
                <a:latin typeface="Roboto Slab (Body)"/>
                <a:ea typeface="Calibri" panose="020F0502020204030204" pitchFamily="34" charset="0"/>
              </a:rPr>
              <a:t>B</a:t>
            </a:r>
            <a:r>
              <a:rPr lang="en-US" sz="1800" dirty="0">
                <a:effectLst/>
                <a:latin typeface="Roboto Slab (Body)"/>
                <a:ea typeface="Calibri" panose="020F0502020204030204" pitchFamily="34" charset="0"/>
              </a:rPr>
              <a:t>uild the right models by using multiple Classification Modelling techniques .</a:t>
            </a:r>
            <a:endParaRPr lang="en-US" dirty="0">
              <a:latin typeface="Roboto Slab (Body)"/>
            </a:endParaRPr>
          </a:p>
        </p:txBody>
      </p:sp>
      <p:sp>
        <p:nvSpPr>
          <p:cNvPr id="8" name="Arrow: Down 7">
            <a:extLst>
              <a:ext uri="{FF2B5EF4-FFF2-40B4-BE49-F238E27FC236}">
                <a16:creationId xmlns="" xmlns:a16="http://schemas.microsoft.com/office/drawing/2014/main" id="{B5A9953C-5AD5-4CAE-9391-19BEA2918C62}"/>
              </a:ext>
            </a:extLst>
          </p:cNvPr>
          <p:cNvSpPr/>
          <p:nvPr/>
        </p:nvSpPr>
        <p:spPr>
          <a:xfrm>
            <a:off x="4703534" y="2653989"/>
            <a:ext cx="728870" cy="1387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 xmlns:a16="http://schemas.microsoft.com/office/drawing/2014/main" id="{8569274C-CB74-49EB-B188-6989F006D2D0}"/>
              </a:ext>
            </a:extLst>
          </p:cNvPr>
          <p:cNvSpPr txBox="1"/>
          <p:nvPr/>
        </p:nvSpPr>
        <p:spPr>
          <a:xfrm>
            <a:off x="8054962" y="1449329"/>
            <a:ext cx="1880668" cy="1200329"/>
          </a:xfrm>
          <a:prstGeom prst="rect">
            <a:avLst/>
          </a:prstGeom>
          <a:solidFill>
            <a:schemeClr val="accent2"/>
          </a:solidFill>
        </p:spPr>
        <p:txBody>
          <a:bodyPr wrap="square">
            <a:spAutoFit/>
          </a:bodyPr>
          <a:lstStyle/>
          <a:p>
            <a:r>
              <a:rPr lang="en-US" dirty="0"/>
              <a:t>minimize errors in direction prediction. </a:t>
            </a:r>
          </a:p>
        </p:txBody>
      </p:sp>
      <p:sp>
        <p:nvSpPr>
          <p:cNvPr id="10" name="Arrow: Down 9">
            <a:extLst>
              <a:ext uri="{FF2B5EF4-FFF2-40B4-BE49-F238E27FC236}">
                <a16:creationId xmlns="" xmlns:a16="http://schemas.microsoft.com/office/drawing/2014/main" id="{493EA5ED-DA56-4AC5-8631-92BF54E24C0B}"/>
              </a:ext>
            </a:extLst>
          </p:cNvPr>
          <p:cNvSpPr/>
          <p:nvPr/>
        </p:nvSpPr>
        <p:spPr>
          <a:xfrm>
            <a:off x="8891975" y="2653060"/>
            <a:ext cx="589920" cy="1388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 xmlns:a16="http://schemas.microsoft.com/office/drawing/2014/main" id="{7581B279-8FAA-446E-B9AB-CA3AA50640B6}"/>
              </a:ext>
            </a:extLst>
          </p:cNvPr>
          <p:cNvSpPr txBox="1"/>
          <p:nvPr/>
        </p:nvSpPr>
        <p:spPr>
          <a:xfrm>
            <a:off x="291529" y="1541119"/>
            <a:ext cx="3049419" cy="1200329"/>
          </a:xfrm>
          <a:prstGeom prst="rect">
            <a:avLst/>
          </a:prstGeom>
          <a:solidFill>
            <a:schemeClr val="accent2"/>
          </a:solidFill>
        </p:spPr>
        <p:txBody>
          <a:bodyPr wrap="square">
            <a:spAutoFit/>
          </a:bodyPr>
          <a:lstStyle/>
          <a:p>
            <a:r>
              <a:rPr lang="en-US" dirty="0"/>
              <a:t>Explore the data and prepare the data to make it suitable to get utilized in Modelling algorithms.</a:t>
            </a:r>
          </a:p>
        </p:txBody>
      </p:sp>
      <p:sp>
        <p:nvSpPr>
          <p:cNvPr id="20" name="Arrow: Down 19">
            <a:extLst>
              <a:ext uri="{FF2B5EF4-FFF2-40B4-BE49-F238E27FC236}">
                <a16:creationId xmlns="" xmlns:a16="http://schemas.microsoft.com/office/drawing/2014/main" id="{5EC5566B-55A8-4039-AF5C-C1007C2A62AE}"/>
              </a:ext>
            </a:extLst>
          </p:cNvPr>
          <p:cNvSpPr/>
          <p:nvPr/>
        </p:nvSpPr>
        <p:spPr>
          <a:xfrm>
            <a:off x="1417983" y="2741448"/>
            <a:ext cx="591042" cy="13004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41149054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 xmlns:p14="http://schemas.microsoft.com/office/powerpoint/2010/main" val="33876660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 xmlns:a16="http://schemas.microsoft.com/office/drawing/2014/main" id="{9940BAE6-C5B1-41FD-9C3D-C69D770DE1CC}"/>
              </a:ext>
            </a:extLst>
          </p:cNvPr>
          <p:cNvCxnSpPr>
            <a:cxnSpLocks/>
          </p:cNvCxnSpPr>
          <p:nvPr/>
        </p:nvCxnSpPr>
        <p:spPr>
          <a:xfrm flipV="1">
            <a:off x="6096000" y="1285461"/>
            <a:ext cx="0" cy="502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 xmlns:a16="http://schemas.microsoft.com/office/drawing/2014/main" id="{7691C6CE-91DD-4DDF-B3F8-84DF47C41C10}"/>
              </a:ext>
            </a:extLst>
          </p:cNvPr>
          <p:cNvSpPr txBox="1"/>
          <p:nvPr/>
        </p:nvSpPr>
        <p:spPr>
          <a:xfrm>
            <a:off x="422167"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Technical Analysis</a:t>
            </a:r>
          </a:p>
        </p:txBody>
      </p:sp>
      <p:sp>
        <p:nvSpPr>
          <p:cNvPr id="17" name="TextBox 16">
            <a:extLst>
              <a:ext uri="{FF2B5EF4-FFF2-40B4-BE49-F238E27FC236}">
                <a16:creationId xmlns="" xmlns:a16="http://schemas.microsoft.com/office/drawing/2014/main" id="{B01666B1-20BA-47DD-AF9F-86925E7B9B14}"/>
              </a:ext>
            </a:extLst>
          </p:cNvPr>
          <p:cNvSpPr txBox="1"/>
          <p:nvPr/>
        </p:nvSpPr>
        <p:spPr>
          <a:xfrm>
            <a:off x="6241775"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Fundamental Analysis</a:t>
            </a:r>
          </a:p>
        </p:txBody>
      </p:sp>
      <p:graphicFrame>
        <p:nvGraphicFramePr>
          <p:cNvPr id="6" name="Table 7">
            <a:extLst>
              <a:ext uri="{FF2B5EF4-FFF2-40B4-BE49-F238E27FC236}">
                <a16:creationId xmlns="" xmlns:a16="http://schemas.microsoft.com/office/drawing/2014/main" id="{61412C31-627E-4631-BD2F-0417773919B6}"/>
              </a:ext>
            </a:extLst>
          </p:cNvPr>
          <p:cNvGraphicFramePr>
            <a:graphicFrameLocks noGrp="1"/>
          </p:cNvGraphicFramePr>
          <p:nvPr>
            <p:extLst>
              <p:ext uri="{D42A27DB-BD31-4B8C-83A1-F6EECF244321}">
                <p14:modId xmlns="" xmlns:p14="http://schemas.microsoft.com/office/powerpoint/2010/main" val="345680362"/>
              </p:ext>
            </p:extLst>
          </p:nvPr>
        </p:nvGraphicFramePr>
        <p:xfrm>
          <a:off x="422167" y="1817305"/>
          <a:ext cx="5526896" cy="4480560"/>
        </p:xfrm>
        <a:graphic>
          <a:graphicData uri="http://schemas.openxmlformats.org/drawingml/2006/table">
            <a:tbl>
              <a:tblPr firstRow="1" bandRow="1">
                <a:tableStyleId>{5C22544A-7EE6-4342-B048-85BDC9FD1C3A}</a:tableStyleId>
              </a:tblPr>
              <a:tblGrid>
                <a:gridCol w="1381724">
                  <a:extLst>
                    <a:ext uri="{9D8B030D-6E8A-4147-A177-3AD203B41FA5}">
                      <a16:colId xmlns="" xmlns:a16="http://schemas.microsoft.com/office/drawing/2014/main" val="3631422218"/>
                    </a:ext>
                  </a:extLst>
                </a:gridCol>
                <a:gridCol w="1381724">
                  <a:extLst>
                    <a:ext uri="{9D8B030D-6E8A-4147-A177-3AD203B41FA5}">
                      <a16:colId xmlns="" xmlns:a16="http://schemas.microsoft.com/office/drawing/2014/main" val="483167527"/>
                    </a:ext>
                  </a:extLst>
                </a:gridCol>
                <a:gridCol w="1381724">
                  <a:extLst>
                    <a:ext uri="{9D8B030D-6E8A-4147-A177-3AD203B41FA5}">
                      <a16:colId xmlns="" xmlns:a16="http://schemas.microsoft.com/office/drawing/2014/main" val="14398274"/>
                    </a:ext>
                  </a:extLst>
                </a:gridCol>
                <a:gridCol w="1381724">
                  <a:extLst>
                    <a:ext uri="{9D8B030D-6E8A-4147-A177-3AD203B41FA5}">
                      <a16:colId xmlns="" xmlns:a16="http://schemas.microsoft.com/office/drawing/2014/main" val="3212009556"/>
                    </a:ext>
                  </a:extLst>
                </a:gridCol>
              </a:tblGrid>
              <a:tr h="352275">
                <a:tc>
                  <a:txBody>
                    <a:bodyPr/>
                    <a:lstStyle/>
                    <a:p>
                      <a:r>
                        <a:rPr lang="en-US" dirty="0"/>
                        <a:t>Technical Indicators</a:t>
                      </a:r>
                    </a:p>
                  </a:txBody>
                  <a:tcPr/>
                </a:tc>
                <a:tc>
                  <a:txBody>
                    <a:bodyPr/>
                    <a:lstStyle/>
                    <a:p>
                      <a:r>
                        <a:rPr lang="en-US" dirty="0"/>
                        <a:t>HDFC</a:t>
                      </a:r>
                    </a:p>
                  </a:txBody>
                  <a:tcPr/>
                </a:tc>
                <a:tc>
                  <a:txBody>
                    <a:bodyPr/>
                    <a:lstStyle/>
                    <a:p>
                      <a:r>
                        <a:rPr lang="en-US" dirty="0"/>
                        <a:t>KOTAK</a:t>
                      </a:r>
                    </a:p>
                  </a:txBody>
                  <a:tcPr/>
                </a:tc>
                <a:tc>
                  <a:txBody>
                    <a:bodyPr/>
                    <a:lstStyle/>
                    <a:p>
                      <a:r>
                        <a:rPr lang="en-US" dirty="0"/>
                        <a:t>SBI</a:t>
                      </a:r>
                    </a:p>
                  </a:txBody>
                  <a:tcPr/>
                </a:tc>
                <a:extLst>
                  <a:ext uri="{0D108BD9-81ED-4DB2-BD59-A6C34878D82A}">
                    <a16:rowId xmlns="" xmlns:a16="http://schemas.microsoft.com/office/drawing/2014/main" val="902443604"/>
                  </a:ext>
                </a:extLst>
              </a:tr>
              <a:tr h="352275">
                <a:tc>
                  <a:txBody>
                    <a:bodyPr/>
                    <a:lstStyle/>
                    <a:p>
                      <a:r>
                        <a:rPr lang="en-US" dirty="0"/>
                        <a:t>RSI</a:t>
                      </a:r>
                    </a:p>
                  </a:txBody>
                  <a:tcPr/>
                </a:tc>
                <a:tc>
                  <a:txBody>
                    <a:bodyPr/>
                    <a:lstStyle/>
                    <a:p>
                      <a:r>
                        <a:rPr lang="en-US" dirty="0"/>
                        <a:t>58.72</a:t>
                      </a:r>
                    </a:p>
                  </a:txBody>
                  <a:tcPr/>
                </a:tc>
                <a:tc>
                  <a:txBody>
                    <a:bodyPr/>
                    <a:lstStyle/>
                    <a:p>
                      <a:r>
                        <a:rPr lang="en-US" dirty="0"/>
                        <a:t>60.33</a:t>
                      </a:r>
                    </a:p>
                  </a:txBody>
                  <a:tcPr/>
                </a:tc>
                <a:tc>
                  <a:txBody>
                    <a:bodyPr/>
                    <a:lstStyle/>
                    <a:p>
                      <a:r>
                        <a:rPr lang="en-US" dirty="0"/>
                        <a:t>69.86</a:t>
                      </a:r>
                    </a:p>
                  </a:txBody>
                  <a:tcPr/>
                </a:tc>
                <a:extLst>
                  <a:ext uri="{0D108BD9-81ED-4DB2-BD59-A6C34878D82A}">
                    <a16:rowId xmlns="" xmlns:a16="http://schemas.microsoft.com/office/drawing/2014/main" val="3818467909"/>
                  </a:ext>
                </a:extLst>
              </a:tr>
              <a:tr h="352275">
                <a:tc>
                  <a:txBody>
                    <a:bodyPr/>
                    <a:lstStyle/>
                    <a:p>
                      <a:r>
                        <a:rPr lang="en-US" dirty="0"/>
                        <a:t>MACD</a:t>
                      </a:r>
                    </a:p>
                  </a:txBody>
                  <a:tcPr/>
                </a:tc>
                <a:tc>
                  <a:txBody>
                    <a:bodyPr/>
                    <a:lstStyle/>
                    <a:p>
                      <a:r>
                        <a:rPr lang="en-US" dirty="0"/>
                        <a:t>18.97</a:t>
                      </a:r>
                    </a:p>
                  </a:txBody>
                  <a:tcPr/>
                </a:tc>
                <a:tc>
                  <a:txBody>
                    <a:bodyPr/>
                    <a:lstStyle/>
                    <a:p>
                      <a:r>
                        <a:rPr lang="en-US" dirty="0"/>
                        <a:t>25.42</a:t>
                      </a:r>
                    </a:p>
                  </a:txBody>
                  <a:tcPr/>
                </a:tc>
                <a:tc>
                  <a:txBody>
                    <a:bodyPr/>
                    <a:lstStyle/>
                    <a:p>
                      <a:r>
                        <a:rPr lang="en-US" dirty="0"/>
                        <a:t>14.07</a:t>
                      </a:r>
                    </a:p>
                  </a:txBody>
                  <a:tcPr/>
                </a:tc>
                <a:extLst>
                  <a:ext uri="{0D108BD9-81ED-4DB2-BD59-A6C34878D82A}">
                    <a16:rowId xmlns="" xmlns:a16="http://schemas.microsoft.com/office/drawing/2014/main" val="1540106873"/>
                  </a:ext>
                </a:extLst>
              </a:tr>
              <a:tr h="352275">
                <a:tc>
                  <a:txBody>
                    <a:bodyPr/>
                    <a:lstStyle/>
                    <a:p>
                      <a:r>
                        <a:rPr lang="en-US" dirty="0"/>
                        <a:t>Stochastic</a:t>
                      </a:r>
                    </a:p>
                  </a:txBody>
                  <a:tcPr/>
                </a:tc>
                <a:tc>
                  <a:txBody>
                    <a:bodyPr/>
                    <a:lstStyle/>
                    <a:p>
                      <a:r>
                        <a:rPr lang="en-US" dirty="0"/>
                        <a:t>89.62</a:t>
                      </a:r>
                    </a:p>
                  </a:txBody>
                  <a:tcPr/>
                </a:tc>
                <a:tc>
                  <a:txBody>
                    <a:bodyPr/>
                    <a:lstStyle/>
                    <a:p>
                      <a:r>
                        <a:rPr lang="en-US" dirty="0"/>
                        <a:t>76.32</a:t>
                      </a:r>
                    </a:p>
                  </a:txBody>
                  <a:tcPr/>
                </a:tc>
                <a:tc>
                  <a:txBody>
                    <a:bodyPr/>
                    <a:lstStyle/>
                    <a:p>
                      <a:r>
                        <a:rPr lang="en-US" dirty="0"/>
                        <a:t>95.02</a:t>
                      </a:r>
                    </a:p>
                  </a:txBody>
                  <a:tcPr/>
                </a:tc>
                <a:extLst>
                  <a:ext uri="{0D108BD9-81ED-4DB2-BD59-A6C34878D82A}">
                    <a16:rowId xmlns="" xmlns:a16="http://schemas.microsoft.com/office/drawing/2014/main" val="62977292"/>
                  </a:ext>
                </a:extLst>
              </a:tr>
              <a:tr h="352275">
                <a:tc>
                  <a:txBody>
                    <a:bodyPr/>
                    <a:lstStyle/>
                    <a:p>
                      <a:r>
                        <a:rPr lang="en-US" dirty="0"/>
                        <a:t>ADX</a:t>
                      </a:r>
                    </a:p>
                  </a:txBody>
                  <a:tcPr/>
                </a:tc>
                <a:tc>
                  <a:txBody>
                    <a:bodyPr/>
                    <a:lstStyle/>
                    <a:p>
                      <a:r>
                        <a:rPr lang="en-US" dirty="0"/>
                        <a:t>11.43</a:t>
                      </a:r>
                    </a:p>
                  </a:txBody>
                  <a:tcPr/>
                </a:tc>
                <a:tc>
                  <a:txBody>
                    <a:bodyPr/>
                    <a:lstStyle/>
                    <a:p>
                      <a:r>
                        <a:rPr lang="en-US" dirty="0"/>
                        <a:t>37.66</a:t>
                      </a:r>
                    </a:p>
                  </a:txBody>
                  <a:tcPr/>
                </a:tc>
                <a:tc>
                  <a:txBody>
                    <a:bodyPr/>
                    <a:lstStyle/>
                    <a:p>
                      <a:r>
                        <a:rPr lang="en-US" dirty="0"/>
                        <a:t>30.53</a:t>
                      </a:r>
                    </a:p>
                  </a:txBody>
                  <a:tcPr/>
                </a:tc>
                <a:extLst>
                  <a:ext uri="{0D108BD9-81ED-4DB2-BD59-A6C34878D82A}">
                    <a16:rowId xmlns="" xmlns:a16="http://schemas.microsoft.com/office/drawing/2014/main" val="1268499098"/>
                  </a:ext>
                </a:extLst>
              </a:tr>
              <a:tr h="352275">
                <a:tc>
                  <a:txBody>
                    <a:bodyPr/>
                    <a:lstStyle/>
                    <a:p>
                      <a:r>
                        <a:rPr lang="en-US" dirty="0"/>
                        <a:t>ADX Upper Band</a:t>
                      </a:r>
                    </a:p>
                  </a:txBody>
                  <a:tcPr/>
                </a:tc>
                <a:tc>
                  <a:txBody>
                    <a:bodyPr/>
                    <a:lstStyle/>
                    <a:p>
                      <a:r>
                        <a:rPr lang="en-US" dirty="0"/>
                        <a:t>1514.69</a:t>
                      </a:r>
                    </a:p>
                    <a:p>
                      <a:endParaRPr lang="en-US" dirty="0"/>
                    </a:p>
                  </a:txBody>
                  <a:tcPr/>
                </a:tc>
                <a:tc>
                  <a:txBody>
                    <a:bodyPr/>
                    <a:lstStyle/>
                    <a:p>
                      <a:r>
                        <a:rPr lang="en-US" dirty="0"/>
                        <a:t>1970.16</a:t>
                      </a:r>
                    </a:p>
                  </a:txBody>
                  <a:tcPr/>
                </a:tc>
                <a:tc>
                  <a:txBody>
                    <a:bodyPr/>
                    <a:lstStyle/>
                    <a:p>
                      <a:r>
                        <a:rPr lang="en-US" dirty="0"/>
                        <a:t>582.40</a:t>
                      </a:r>
                    </a:p>
                  </a:txBody>
                  <a:tcPr/>
                </a:tc>
                <a:extLst>
                  <a:ext uri="{0D108BD9-81ED-4DB2-BD59-A6C34878D82A}">
                    <a16:rowId xmlns="" xmlns:a16="http://schemas.microsoft.com/office/drawing/2014/main" val="3799572877"/>
                  </a:ext>
                </a:extLst>
              </a:tr>
              <a:tr h="352275">
                <a:tc>
                  <a:txBody>
                    <a:bodyPr/>
                    <a:lstStyle/>
                    <a:p>
                      <a:r>
                        <a:rPr lang="en-US" dirty="0"/>
                        <a:t>ADX Lower Band</a:t>
                      </a:r>
                    </a:p>
                    <a:p>
                      <a:endParaRPr lang="en-US" dirty="0"/>
                    </a:p>
                  </a:txBody>
                  <a:tcPr/>
                </a:tc>
                <a:tc>
                  <a:txBody>
                    <a:bodyPr/>
                    <a:lstStyle/>
                    <a:p>
                      <a:r>
                        <a:rPr lang="en-US" dirty="0">
                          <a:latin typeface="+mn-lt"/>
                        </a:rPr>
                        <a:t>1261.46</a:t>
                      </a:r>
                    </a:p>
                    <a:p>
                      <a:r>
                        <a:rPr lang="en-IN" sz="1800" dirty="0">
                          <a:effectLst/>
                          <a:latin typeface="+mn-lt"/>
                          <a:ea typeface="Times New Roman" panose="02020603050405020304" pitchFamily="18" charset="0"/>
                        </a:rPr>
                        <a:t>close price of HDFC stock is 1493.05 </a:t>
                      </a:r>
                      <a:endParaRPr lang="en-US" dirty="0">
                        <a:latin typeface="+mn-lt"/>
                      </a:endParaRPr>
                    </a:p>
                  </a:txBody>
                  <a:tcPr/>
                </a:tc>
                <a:tc>
                  <a:txBody>
                    <a:bodyPr/>
                    <a:lstStyle/>
                    <a:p>
                      <a:r>
                        <a:rPr lang="en-US" dirty="0">
                          <a:latin typeface="+mn-lt"/>
                        </a:rPr>
                        <a:t>1854.60</a:t>
                      </a:r>
                    </a:p>
                    <a:p>
                      <a:r>
                        <a:rPr lang="en-IN" sz="1800" dirty="0">
                          <a:effectLst/>
                          <a:latin typeface="+mn-lt"/>
                          <a:ea typeface="Times New Roman" panose="02020603050405020304" pitchFamily="18" charset="0"/>
                        </a:rPr>
                        <a:t>close price of KOTAK stock is 1944.20</a:t>
                      </a:r>
                      <a:endParaRPr lang="en-US" dirty="0">
                        <a:latin typeface="+mn-lt"/>
                      </a:endParaRPr>
                    </a:p>
                  </a:txBody>
                  <a:tcPr/>
                </a:tc>
                <a:tc>
                  <a:txBody>
                    <a:bodyPr/>
                    <a:lstStyle/>
                    <a:p>
                      <a:r>
                        <a:rPr lang="en-US" dirty="0"/>
                        <a:t>505.09</a:t>
                      </a:r>
                    </a:p>
                    <a:p>
                      <a:r>
                        <a:rPr lang="en-US" dirty="0"/>
                        <a:t>close price of SBI stock is 575.05 </a:t>
                      </a:r>
                    </a:p>
                  </a:txBody>
                  <a:tcPr/>
                </a:tc>
                <a:extLst>
                  <a:ext uri="{0D108BD9-81ED-4DB2-BD59-A6C34878D82A}">
                    <a16:rowId xmlns="" xmlns:a16="http://schemas.microsoft.com/office/drawing/2014/main" val="1026198387"/>
                  </a:ext>
                </a:extLst>
              </a:tr>
            </a:tbl>
          </a:graphicData>
        </a:graphic>
      </p:graphicFrame>
      <p:graphicFrame>
        <p:nvGraphicFramePr>
          <p:cNvPr id="8" name="Table 8">
            <a:extLst>
              <a:ext uri="{FF2B5EF4-FFF2-40B4-BE49-F238E27FC236}">
                <a16:creationId xmlns="" xmlns:a16="http://schemas.microsoft.com/office/drawing/2014/main" id="{C77B5EBD-C956-4144-8FEB-37EDBBCAEC9C}"/>
              </a:ext>
            </a:extLst>
          </p:cNvPr>
          <p:cNvGraphicFramePr>
            <a:graphicFrameLocks noGrp="1"/>
          </p:cNvGraphicFramePr>
          <p:nvPr>
            <p:extLst>
              <p:ext uri="{D42A27DB-BD31-4B8C-83A1-F6EECF244321}">
                <p14:modId xmlns="" xmlns:p14="http://schemas.microsoft.com/office/powerpoint/2010/main" val="1819710562"/>
              </p:ext>
            </p:extLst>
          </p:nvPr>
        </p:nvGraphicFramePr>
        <p:xfrm>
          <a:off x="6241775" y="1785069"/>
          <a:ext cx="5531918" cy="4023360"/>
        </p:xfrm>
        <a:graphic>
          <a:graphicData uri="http://schemas.openxmlformats.org/drawingml/2006/table">
            <a:tbl>
              <a:tblPr firstRow="1" bandRow="1">
                <a:tableStyleId>{5C22544A-7EE6-4342-B048-85BDC9FD1C3A}</a:tableStyleId>
              </a:tblPr>
              <a:tblGrid>
                <a:gridCol w="2043337">
                  <a:extLst>
                    <a:ext uri="{9D8B030D-6E8A-4147-A177-3AD203B41FA5}">
                      <a16:colId xmlns="" xmlns:a16="http://schemas.microsoft.com/office/drawing/2014/main" val="2888597264"/>
                    </a:ext>
                  </a:extLst>
                </a:gridCol>
                <a:gridCol w="1004662">
                  <a:extLst>
                    <a:ext uri="{9D8B030D-6E8A-4147-A177-3AD203B41FA5}">
                      <a16:colId xmlns="" xmlns:a16="http://schemas.microsoft.com/office/drawing/2014/main" val="1541108559"/>
                    </a:ext>
                  </a:extLst>
                </a:gridCol>
                <a:gridCol w="1102197">
                  <a:extLst>
                    <a:ext uri="{9D8B030D-6E8A-4147-A177-3AD203B41FA5}">
                      <a16:colId xmlns="" xmlns:a16="http://schemas.microsoft.com/office/drawing/2014/main" val="2754302973"/>
                    </a:ext>
                  </a:extLst>
                </a:gridCol>
                <a:gridCol w="1381722">
                  <a:extLst>
                    <a:ext uri="{9D8B030D-6E8A-4147-A177-3AD203B41FA5}">
                      <a16:colId xmlns="" xmlns:a16="http://schemas.microsoft.com/office/drawing/2014/main" val="2252386306"/>
                    </a:ext>
                  </a:extLst>
                </a:gridCol>
              </a:tblGrid>
              <a:tr h="355709">
                <a:tc>
                  <a:txBody>
                    <a:bodyPr/>
                    <a:lstStyle/>
                    <a:p>
                      <a:r>
                        <a:rPr lang="en-US" dirty="0"/>
                        <a:t>Particulars</a:t>
                      </a:r>
                    </a:p>
                  </a:txBody>
                  <a:tcPr/>
                </a:tc>
                <a:tc>
                  <a:txBody>
                    <a:bodyPr/>
                    <a:lstStyle/>
                    <a:p>
                      <a:r>
                        <a:rPr lang="en-US" dirty="0"/>
                        <a:t>HDFC</a:t>
                      </a:r>
                    </a:p>
                  </a:txBody>
                  <a:tcPr/>
                </a:tc>
                <a:tc>
                  <a:txBody>
                    <a:bodyPr/>
                    <a:lstStyle/>
                    <a:p>
                      <a:r>
                        <a:rPr lang="en-US" dirty="0"/>
                        <a:t>KOTAK </a:t>
                      </a:r>
                    </a:p>
                  </a:txBody>
                  <a:tcPr/>
                </a:tc>
                <a:tc>
                  <a:txBody>
                    <a:bodyPr/>
                    <a:lstStyle/>
                    <a:p>
                      <a:r>
                        <a:rPr lang="en-US" dirty="0"/>
                        <a:t>SBI</a:t>
                      </a:r>
                    </a:p>
                  </a:txBody>
                  <a:tcPr/>
                </a:tc>
                <a:extLst>
                  <a:ext uri="{0D108BD9-81ED-4DB2-BD59-A6C34878D82A}">
                    <a16:rowId xmlns="" xmlns:a16="http://schemas.microsoft.com/office/drawing/2014/main" val="2715831390"/>
                  </a:ext>
                </a:extLst>
              </a:tr>
              <a:tr h="360650">
                <a:tc>
                  <a:txBody>
                    <a:bodyPr/>
                    <a:lstStyle/>
                    <a:p>
                      <a:r>
                        <a:rPr lang="en-US" dirty="0"/>
                        <a:t>Promoters</a:t>
                      </a:r>
                    </a:p>
                  </a:txBody>
                  <a:tcPr/>
                </a:tc>
                <a:tc>
                  <a:txBody>
                    <a:bodyPr/>
                    <a:lstStyle/>
                    <a:p>
                      <a:r>
                        <a:rPr lang="en-US" dirty="0"/>
                        <a:t>25.73%</a:t>
                      </a:r>
                    </a:p>
                  </a:txBody>
                  <a:tcPr/>
                </a:tc>
                <a:tc>
                  <a:txBody>
                    <a:bodyPr/>
                    <a:lstStyle/>
                    <a:p>
                      <a:r>
                        <a:rPr lang="en-US" dirty="0"/>
                        <a:t>25.97%</a:t>
                      </a:r>
                    </a:p>
                  </a:txBody>
                  <a:tcPr/>
                </a:tc>
                <a:tc>
                  <a:txBody>
                    <a:bodyPr/>
                    <a:lstStyle/>
                    <a:p>
                      <a:r>
                        <a:rPr lang="en-US" dirty="0"/>
                        <a:t>57.57%</a:t>
                      </a:r>
                    </a:p>
                  </a:txBody>
                  <a:tcPr/>
                </a:tc>
                <a:extLst>
                  <a:ext uri="{0D108BD9-81ED-4DB2-BD59-A6C34878D82A}">
                    <a16:rowId xmlns="" xmlns:a16="http://schemas.microsoft.com/office/drawing/2014/main" val="1704605717"/>
                  </a:ext>
                </a:extLst>
              </a:tr>
              <a:tr h="360650">
                <a:tc>
                  <a:txBody>
                    <a:bodyPr/>
                    <a:lstStyle/>
                    <a:p>
                      <a:r>
                        <a:rPr lang="en-US" dirty="0"/>
                        <a:t>Investors</a:t>
                      </a:r>
                    </a:p>
                  </a:txBody>
                  <a:tcPr/>
                </a:tc>
                <a:tc>
                  <a:txBody>
                    <a:bodyPr/>
                    <a:lstStyle/>
                    <a:p>
                      <a:r>
                        <a:rPr lang="en-US" dirty="0"/>
                        <a:t>74.27%</a:t>
                      </a:r>
                    </a:p>
                  </a:txBody>
                  <a:tcPr/>
                </a:tc>
                <a:tc>
                  <a:txBody>
                    <a:bodyPr/>
                    <a:lstStyle/>
                    <a:p>
                      <a:r>
                        <a:rPr lang="en-US" dirty="0"/>
                        <a:t>74.03%</a:t>
                      </a:r>
                    </a:p>
                  </a:txBody>
                  <a:tcPr/>
                </a:tc>
                <a:tc>
                  <a:txBody>
                    <a:bodyPr/>
                    <a:lstStyle/>
                    <a:p>
                      <a:r>
                        <a:rPr lang="en-US" dirty="0"/>
                        <a:t>42.43%</a:t>
                      </a:r>
                    </a:p>
                  </a:txBody>
                  <a:tcPr/>
                </a:tc>
                <a:extLst>
                  <a:ext uri="{0D108BD9-81ED-4DB2-BD59-A6C34878D82A}">
                    <a16:rowId xmlns="" xmlns:a16="http://schemas.microsoft.com/office/drawing/2014/main" val="1432074742"/>
                  </a:ext>
                </a:extLst>
              </a:tr>
              <a:tr h="360650">
                <a:tc>
                  <a:txBody>
                    <a:bodyPr/>
                    <a:lstStyle/>
                    <a:p>
                      <a:r>
                        <a:rPr lang="en-US" dirty="0"/>
                        <a:t>Net Profit    (Profit and Loss)</a:t>
                      </a:r>
                    </a:p>
                  </a:txBody>
                  <a:tcPr/>
                </a:tc>
                <a:tc>
                  <a:txBody>
                    <a:bodyPr/>
                    <a:lstStyle/>
                    <a:p>
                      <a:r>
                        <a:rPr lang="en-US" dirty="0"/>
                        <a:t>36,961.36</a:t>
                      </a:r>
                    </a:p>
                  </a:txBody>
                  <a:tcPr/>
                </a:tc>
                <a:tc>
                  <a:txBody>
                    <a:bodyPr/>
                    <a:lstStyle/>
                    <a:p>
                      <a:r>
                        <a:rPr lang="en-US" dirty="0"/>
                        <a:t>8572.69</a:t>
                      </a:r>
                    </a:p>
                  </a:txBody>
                  <a:tcPr/>
                </a:tc>
                <a:tc>
                  <a:txBody>
                    <a:bodyPr/>
                    <a:lstStyle/>
                    <a:p>
                      <a:r>
                        <a:rPr lang="en-US" dirty="0"/>
                        <a:t>31,675.98</a:t>
                      </a:r>
                    </a:p>
                  </a:txBody>
                  <a:tcPr/>
                </a:tc>
                <a:extLst>
                  <a:ext uri="{0D108BD9-81ED-4DB2-BD59-A6C34878D82A}">
                    <a16:rowId xmlns="" xmlns:a16="http://schemas.microsoft.com/office/drawing/2014/main" val="2869839836"/>
                  </a:ext>
                </a:extLst>
              </a:tr>
              <a:tr h="360650">
                <a:tc>
                  <a:txBody>
                    <a:bodyPr/>
                    <a:lstStyle/>
                    <a:p>
                      <a:r>
                        <a:rPr lang="en-US" dirty="0"/>
                        <a:t>Adjusted EPS</a:t>
                      </a:r>
                    </a:p>
                  </a:txBody>
                  <a:tcPr/>
                </a:tc>
                <a:tc>
                  <a:txBody>
                    <a:bodyPr/>
                    <a:lstStyle/>
                    <a:p>
                      <a:r>
                        <a:rPr lang="en-US" dirty="0"/>
                        <a:t>66.65</a:t>
                      </a:r>
                    </a:p>
                  </a:txBody>
                  <a:tcPr/>
                </a:tc>
                <a:tc>
                  <a:txBody>
                    <a:bodyPr/>
                    <a:lstStyle/>
                    <a:p>
                      <a:r>
                        <a:rPr lang="en-US" dirty="0"/>
                        <a:t>42.99</a:t>
                      </a:r>
                    </a:p>
                  </a:txBody>
                  <a:tcPr/>
                </a:tc>
                <a:tc>
                  <a:txBody>
                    <a:bodyPr/>
                    <a:lstStyle/>
                    <a:p>
                      <a:r>
                        <a:rPr lang="en-US" dirty="0"/>
                        <a:t>35.49</a:t>
                      </a:r>
                    </a:p>
                  </a:txBody>
                  <a:tcPr/>
                </a:tc>
                <a:extLst>
                  <a:ext uri="{0D108BD9-81ED-4DB2-BD59-A6C34878D82A}">
                    <a16:rowId xmlns="" xmlns:a16="http://schemas.microsoft.com/office/drawing/2014/main" val="3750514702"/>
                  </a:ext>
                </a:extLst>
              </a:tr>
              <a:tr h="360650">
                <a:tc>
                  <a:txBody>
                    <a:bodyPr/>
                    <a:lstStyle/>
                    <a:p>
                      <a:r>
                        <a:rPr lang="en-US" dirty="0"/>
                        <a:t>Total Liabilities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 xmlns:a16="http://schemas.microsoft.com/office/drawing/2014/main" val="2890030387"/>
                  </a:ext>
                </a:extLst>
              </a:tr>
              <a:tr h="0">
                <a:tc>
                  <a:txBody>
                    <a:bodyPr/>
                    <a:lstStyle/>
                    <a:p>
                      <a:r>
                        <a:rPr lang="en-US" dirty="0"/>
                        <a:t>Total Assets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 xmlns:a16="http://schemas.microsoft.com/office/drawing/2014/main" val="1765864225"/>
                  </a:ext>
                </a:extLst>
              </a:tr>
              <a:tr h="360650">
                <a:tc>
                  <a:txBody>
                    <a:bodyPr/>
                    <a:lstStyle/>
                    <a:p>
                      <a:r>
                        <a:rPr lang="en-US" dirty="0"/>
                        <a:t>Closing Cash (cashflow)</a:t>
                      </a:r>
                    </a:p>
                  </a:txBody>
                  <a:tcPr/>
                </a:tc>
                <a:tc>
                  <a:txBody>
                    <a:bodyPr/>
                    <a:lstStyle/>
                    <a:p>
                      <a:r>
                        <a:rPr lang="en-US" dirty="0"/>
                        <a:t>155,386</a:t>
                      </a:r>
                    </a:p>
                  </a:txBody>
                  <a:tcPr/>
                </a:tc>
                <a:tc>
                  <a:txBody>
                    <a:bodyPr/>
                    <a:lstStyle/>
                    <a:p>
                      <a:r>
                        <a:rPr lang="en-US" dirty="0"/>
                        <a:t>52,665</a:t>
                      </a:r>
                    </a:p>
                  </a:txBody>
                  <a:tcPr/>
                </a:tc>
                <a:tc>
                  <a:txBody>
                    <a:bodyPr/>
                    <a:lstStyle/>
                    <a:p>
                      <a:r>
                        <a:rPr lang="en-US" dirty="0"/>
                        <a:t>398,905</a:t>
                      </a:r>
                    </a:p>
                  </a:txBody>
                  <a:tcPr/>
                </a:tc>
                <a:extLst>
                  <a:ext uri="{0D108BD9-81ED-4DB2-BD59-A6C34878D82A}">
                    <a16:rowId xmlns="" xmlns:a16="http://schemas.microsoft.com/office/drawing/2014/main" val="2966554977"/>
                  </a:ext>
                </a:extLst>
              </a:tr>
            </a:tbl>
          </a:graphicData>
        </a:graphic>
      </p:graphicFrame>
      <p:sp>
        <p:nvSpPr>
          <p:cNvPr id="22" name="TextBox 21">
            <a:extLst>
              <a:ext uri="{FF2B5EF4-FFF2-40B4-BE49-F238E27FC236}">
                <a16:creationId xmlns="" xmlns:a16="http://schemas.microsoft.com/office/drawing/2014/main" id="{F5EC4E12-4A54-4BDD-96C0-6E4126695CB9}"/>
              </a:ext>
            </a:extLst>
          </p:cNvPr>
          <p:cNvSpPr txBox="1"/>
          <p:nvPr/>
        </p:nvSpPr>
        <p:spPr>
          <a:xfrm>
            <a:off x="6241775" y="5902164"/>
            <a:ext cx="5526891" cy="369332"/>
          </a:xfrm>
          <a:prstGeom prst="rect">
            <a:avLst/>
          </a:prstGeom>
          <a:solidFill>
            <a:schemeClr val="accent3">
              <a:lumMod val="40000"/>
              <a:lumOff val="60000"/>
            </a:schemeClr>
          </a:solidFill>
        </p:spPr>
        <p:txBody>
          <a:bodyPr wrap="square">
            <a:spAutoFit/>
          </a:bodyPr>
          <a:lstStyle/>
          <a:p>
            <a:r>
              <a:rPr lang="en-US" dirty="0"/>
              <a:t>All figures are in crores for the year 2022.</a:t>
            </a:r>
          </a:p>
        </p:txBody>
      </p:sp>
    </p:spTree>
    <p:extLst>
      <p:ext uri="{BB962C8B-B14F-4D97-AF65-F5344CB8AC3E}">
        <p14:creationId xmlns="" xmlns:p14="http://schemas.microsoft.com/office/powerpoint/2010/main" val="8615002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graphicFrame>
        <p:nvGraphicFramePr>
          <p:cNvPr id="3" name="Table 3">
            <a:extLst>
              <a:ext uri="{FF2B5EF4-FFF2-40B4-BE49-F238E27FC236}">
                <a16:creationId xmlns="" xmlns:a16="http://schemas.microsoft.com/office/drawing/2014/main" id="{B7859107-CF04-4B7C-9F0D-1271B2C86FAC}"/>
              </a:ext>
            </a:extLst>
          </p:cNvPr>
          <p:cNvGraphicFramePr>
            <a:graphicFrameLocks noGrp="1"/>
          </p:cNvGraphicFramePr>
          <p:nvPr>
            <p:extLst>
              <p:ext uri="{D42A27DB-BD31-4B8C-83A1-F6EECF244321}">
                <p14:modId xmlns="" xmlns:p14="http://schemas.microsoft.com/office/powerpoint/2010/main" val="1940701023"/>
              </p:ext>
            </p:extLst>
          </p:nvPr>
        </p:nvGraphicFramePr>
        <p:xfrm>
          <a:off x="291549" y="1333364"/>
          <a:ext cx="8587403" cy="3394565"/>
        </p:xfrm>
        <a:graphic>
          <a:graphicData uri="http://schemas.openxmlformats.org/drawingml/2006/table">
            <a:tbl>
              <a:tblPr firstRow="1" bandRow="1">
                <a:tableStyleId>{073A0DAA-6AF3-43AB-8588-CEC1D06C72B9}</a:tableStyleId>
              </a:tblPr>
              <a:tblGrid>
                <a:gridCol w="1058354">
                  <a:extLst>
                    <a:ext uri="{9D8B030D-6E8A-4147-A177-3AD203B41FA5}">
                      <a16:colId xmlns="" xmlns:a16="http://schemas.microsoft.com/office/drawing/2014/main" val="4281842409"/>
                    </a:ext>
                  </a:extLst>
                </a:gridCol>
                <a:gridCol w="844004">
                  <a:extLst>
                    <a:ext uri="{9D8B030D-6E8A-4147-A177-3AD203B41FA5}">
                      <a16:colId xmlns="" xmlns:a16="http://schemas.microsoft.com/office/drawing/2014/main" val="1828035792"/>
                    </a:ext>
                  </a:extLst>
                </a:gridCol>
                <a:gridCol w="891444">
                  <a:extLst>
                    <a:ext uri="{9D8B030D-6E8A-4147-A177-3AD203B41FA5}">
                      <a16:colId xmlns="" xmlns:a16="http://schemas.microsoft.com/office/drawing/2014/main" val="3959493839"/>
                    </a:ext>
                  </a:extLst>
                </a:gridCol>
                <a:gridCol w="809960">
                  <a:extLst>
                    <a:ext uri="{9D8B030D-6E8A-4147-A177-3AD203B41FA5}">
                      <a16:colId xmlns="" xmlns:a16="http://schemas.microsoft.com/office/drawing/2014/main" val="134906452"/>
                    </a:ext>
                  </a:extLst>
                </a:gridCol>
                <a:gridCol w="760749">
                  <a:extLst>
                    <a:ext uri="{9D8B030D-6E8A-4147-A177-3AD203B41FA5}">
                      <a16:colId xmlns="" xmlns:a16="http://schemas.microsoft.com/office/drawing/2014/main" val="3154597178"/>
                    </a:ext>
                  </a:extLst>
                </a:gridCol>
                <a:gridCol w="643733">
                  <a:extLst>
                    <a:ext uri="{9D8B030D-6E8A-4147-A177-3AD203B41FA5}">
                      <a16:colId xmlns="" xmlns:a16="http://schemas.microsoft.com/office/drawing/2014/main" val="3510364596"/>
                    </a:ext>
                  </a:extLst>
                </a:gridCol>
                <a:gridCol w="819400">
                  <a:extLst>
                    <a:ext uri="{9D8B030D-6E8A-4147-A177-3AD203B41FA5}">
                      <a16:colId xmlns="" xmlns:a16="http://schemas.microsoft.com/office/drawing/2014/main" val="3748019610"/>
                    </a:ext>
                  </a:extLst>
                </a:gridCol>
                <a:gridCol w="844004">
                  <a:extLst>
                    <a:ext uri="{9D8B030D-6E8A-4147-A177-3AD203B41FA5}">
                      <a16:colId xmlns="" xmlns:a16="http://schemas.microsoft.com/office/drawing/2014/main" val="2431812078"/>
                    </a:ext>
                  </a:extLst>
                </a:gridCol>
                <a:gridCol w="924385">
                  <a:extLst>
                    <a:ext uri="{9D8B030D-6E8A-4147-A177-3AD203B41FA5}">
                      <a16:colId xmlns="" xmlns:a16="http://schemas.microsoft.com/office/drawing/2014/main" val="647236766"/>
                    </a:ext>
                  </a:extLst>
                </a:gridCol>
                <a:gridCol w="991370">
                  <a:extLst>
                    <a:ext uri="{9D8B030D-6E8A-4147-A177-3AD203B41FA5}">
                      <a16:colId xmlns="" xmlns:a16="http://schemas.microsoft.com/office/drawing/2014/main" val="1007908853"/>
                    </a:ext>
                  </a:extLst>
                </a:gridCol>
              </a:tblGrid>
              <a:tr h="611829">
                <a:tc>
                  <a:txBody>
                    <a:bodyPr/>
                    <a:lstStyle/>
                    <a:p>
                      <a:pPr algn="ctr"/>
                      <a:r>
                        <a:rPr lang="en-US" dirty="0"/>
                        <a:t>Symbol</a:t>
                      </a:r>
                    </a:p>
                  </a:txBody>
                  <a:tcPr/>
                </a:tc>
                <a:tc>
                  <a:txBody>
                    <a:bodyPr/>
                    <a:lstStyle/>
                    <a:p>
                      <a:pPr algn="ctr"/>
                      <a:r>
                        <a:rPr lang="en-US" dirty="0"/>
                        <a:t>series</a:t>
                      </a:r>
                    </a:p>
                  </a:txBody>
                  <a:tcPr/>
                </a:tc>
                <a:tc>
                  <a:txBody>
                    <a:bodyPr/>
                    <a:lstStyle/>
                    <a:p>
                      <a:pPr algn="ctr"/>
                      <a:r>
                        <a:rPr lang="en-US" dirty="0"/>
                        <a:t>Prev Close</a:t>
                      </a:r>
                    </a:p>
                  </a:txBody>
                  <a:tcPr/>
                </a:tc>
                <a:tc>
                  <a:txBody>
                    <a:bodyPr/>
                    <a:lstStyle/>
                    <a:p>
                      <a:pPr algn="ctr"/>
                      <a:r>
                        <a:rPr lang="en-US" dirty="0"/>
                        <a:t>Open</a:t>
                      </a:r>
                    </a:p>
                  </a:txBody>
                  <a:tcPr/>
                </a:tc>
                <a:tc>
                  <a:txBody>
                    <a:bodyPr/>
                    <a:lstStyle/>
                    <a:p>
                      <a:pPr algn="ctr"/>
                      <a:r>
                        <a:rPr lang="en-US" dirty="0"/>
                        <a:t>High</a:t>
                      </a:r>
                    </a:p>
                  </a:txBody>
                  <a:tcPr/>
                </a:tc>
                <a:tc>
                  <a:txBody>
                    <a:bodyPr/>
                    <a:lstStyle/>
                    <a:p>
                      <a:pPr algn="ctr"/>
                      <a:r>
                        <a:rPr lang="en-US" dirty="0"/>
                        <a:t>Low</a:t>
                      </a:r>
                    </a:p>
                  </a:txBody>
                  <a:tcPr/>
                </a:tc>
                <a:tc>
                  <a:txBody>
                    <a:bodyPr/>
                    <a:lstStyle/>
                    <a:p>
                      <a:pPr algn="ctr"/>
                      <a:r>
                        <a:rPr lang="en-US" dirty="0"/>
                        <a:t>Last</a:t>
                      </a:r>
                    </a:p>
                    <a:p>
                      <a:pPr algn="ctr"/>
                      <a:r>
                        <a:rPr lang="en-US" dirty="0"/>
                        <a:t>price</a:t>
                      </a:r>
                    </a:p>
                  </a:txBody>
                  <a:tcPr/>
                </a:tc>
                <a:tc>
                  <a:txBody>
                    <a:bodyPr/>
                    <a:lstStyle/>
                    <a:p>
                      <a:pPr algn="ctr"/>
                      <a:r>
                        <a:rPr lang="en-US" dirty="0"/>
                        <a:t>Close</a:t>
                      </a:r>
                    </a:p>
                  </a:txBody>
                  <a:tcPr/>
                </a:tc>
                <a:tc>
                  <a:txBody>
                    <a:bodyPr/>
                    <a:lstStyle/>
                    <a:p>
                      <a:pPr algn="ctr"/>
                      <a:r>
                        <a:rPr lang="en-US" dirty="0"/>
                        <a:t>VWAP</a:t>
                      </a:r>
                    </a:p>
                  </a:txBody>
                  <a:tcPr/>
                </a:tc>
                <a:tc>
                  <a:txBody>
                    <a:bodyPr/>
                    <a:lstStyle/>
                    <a:p>
                      <a:pPr algn="ctr"/>
                      <a:r>
                        <a:rPr lang="en-US" dirty="0"/>
                        <a:t>Vol</a:t>
                      </a:r>
                    </a:p>
                  </a:txBody>
                  <a:tcPr/>
                </a:tc>
                <a:extLst>
                  <a:ext uri="{0D108BD9-81ED-4DB2-BD59-A6C34878D82A}">
                    <a16:rowId xmlns="" xmlns:a16="http://schemas.microsoft.com/office/drawing/2014/main" val="3980308827"/>
                  </a:ext>
                </a:extLst>
              </a:tr>
              <a:tr h="326965">
                <a:tc>
                  <a:txBody>
                    <a:bodyPr/>
                    <a:lstStyle/>
                    <a:p>
                      <a:r>
                        <a:rPr lang="en-US" dirty="0"/>
                        <a:t>HDFC</a:t>
                      </a:r>
                    </a:p>
                  </a:txBody>
                  <a:tcPr/>
                </a:tc>
                <a:tc>
                  <a:txBody>
                    <a:bodyPr/>
                    <a:lstStyle/>
                    <a:p>
                      <a:r>
                        <a:rPr lang="en-US" dirty="0"/>
                        <a:t>EQ</a:t>
                      </a:r>
                    </a:p>
                  </a:txBody>
                  <a:tcPr/>
                </a:tc>
                <a:tc>
                  <a:txBody>
                    <a:bodyPr/>
                    <a:lstStyle/>
                    <a:p>
                      <a:r>
                        <a:rPr lang="en-US" dirty="0"/>
                        <a:t>293.5</a:t>
                      </a:r>
                    </a:p>
                  </a:txBody>
                  <a:tcPr/>
                </a:tc>
                <a:tc>
                  <a:txBody>
                    <a:bodyPr/>
                    <a:lstStyle/>
                    <a:p>
                      <a:r>
                        <a:rPr lang="en-US" dirty="0"/>
                        <a:t>317</a:t>
                      </a:r>
                    </a:p>
                  </a:txBody>
                  <a:tcPr/>
                </a:tc>
                <a:tc>
                  <a:txBody>
                    <a:bodyPr/>
                    <a:lstStyle/>
                    <a:p>
                      <a:r>
                        <a:rPr lang="en-US" dirty="0"/>
                        <a:t>317</a:t>
                      </a:r>
                    </a:p>
                  </a:txBody>
                  <a:tcPr/>
                </a:tc>
                <a:tc>
                  <a:txBody>
                    <a:bodyPr/>
                    <a:lstStyle/>
                    <a:p>
                      <a:r>
                        <a:rPr lang="en-US" dirty="0"/>
                        <a:t>297</a:t>
                      </a:r>
                    </a:p>
                  </a:txBody>
                  <a:tcPr/>
                </a:tc>
                <a:tc>
                  <a:txBody>
                    <a:bodyPr/>
                    <a:lstStyle/>
                    <a:p>
                      <a:r>
                        <a:rPr lang="en-US" dirty="0"/>
                        <a:t>304</a:t>
                      </a:r>
                    </a:p>
                  </a:txBody>
                  <a:tcPr/>
                </a:tc>
                <a:tc>
                  <a:txBody>
                    <a:bodyPr/>
                    <a:lstStyle/>
                    <a:p>
                      <a:r>
                        <a:rPr lang="en-US" dirty="0"/>
                        <a:t>304.1</a:t>
                      </a:r>
                    </a:p>
                  </a:txBody>
                  <a:tcPr/>
                </a:tc>
                <a:tc>
                  <a:txBody>
                    <a:bodyPr/>
                    <a:lstStyle/>
                    <a:p>
                      <a:r>
                        <a:rPr lang="en-US" dirty="0"/>
                        <a:t>303.62</a:t>
                      </a:r>
                    </a:p>
                  </a:txBody>
                  <a:tcPr/>
                </a:tc>
                <a:tc>
                  <a:txBody>
                    <a:bodyPr/>
                    <a:lstStyle/>
                    <a:p>
                      <a:r>
                        <a:rPr lang="en-US" dirty="0"/>
                        <a:t>255251</a:t>
                      </a:r>
                    </a:p>
                  </a:txBody>
                  <a:tcPr/>
                </a:tc>
                <a:extLst>
                  <a:ext uri="{0D108BD9-81ED-4DB2-BD59-A6C34878D82A}">
                    <a16:rowId xmlns="" xmlns:a16="http://schemas.microsoft.com/office/drawing/2014/main" val="3248833713"/>
                  </a:ext>
                </a:extLst>
              </a:tr>
              <a:tr h="377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HDFC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304.05</a:t>
                      </a:r>
                    </a:p>
                  </a:txBody>
                  <a:tcPr/>
                </a:tc>
                <a:tc>
                  <a:txBody>
                    <a:bodyPr/>
                    <a:lstStyle/>
                    <a:p>
                      <a:r>
                        <a:rPr lang="en-US" dirty="0"/>
                        <a:t>290</a:t>
                      </a:r>
                    </a:p>
                  </a:txBody>
                  <a:tcPr/>
                </a:tc>
                <a:tc>
                  <a:txBody>
                    <a:bodyPr/>
                    <a:lstStyle/>
                    <a:p>
                      <a:r>
                        <a:rPr lang="en-US" dirty="0"/>
                        <a:t>303.9</a:t>
                      </a:r>
                    </a:p>
                  </a:txBody>
                  <a:tcPr/>
                </a:tc>
                <a:tc>
                  <a:txBody>
                    <a:bodyPr/>
                    <a:lstStyle/>
                    <a:p>
                      <a:r>
                        <a:rPr lang="en-US" dirty="0"/>
                        <a:t>285</a:t>
                      </a:r>
                    </a:p>
                  </a:txBody>
                  <a:tcPr/>
                </a:tc>
                <a:tc>
                  <a:txBody>
                    <a:bodyPr/>
                    <a:lstStyle/>
                    <a:p>
                      <a:r>
                        <a:rPr lang="en-US" dirty="0"/>
                        <a:t>295</a:t>
                      </a:r>
                    </a:p>
                  </a:txBody>
                  <a:tcPr/>
                </a:tc>
                <a:tc>
                  <a:txBody>
                    <a:bodyPr/>
                    <a:lstStyle/>
                    <a:p>
                      <a:r>
                        <a:rPr lang="en-US" dirty="0"/>
                        <a:t>292.8</a:t>
                      </a:r>
                    </a:p>
                  </a:txBody>
                  <a:tcPr/>
                </a:tc>
                <a:tc>
                  <a:txBody>
                    <a:bodyPr/>
                    <a:lstStyle/>
                    <a:p>
                      <a:r>
                        <a:rPr lang="en-US" dirty="0"/>
                        <a:t>294.53</a:t>
                      </a:r>
                    </a:p>
                  </a:txBody>
                  <a:tcPr/>
                </a:tc>
                <a:tc>
                  <a:txBody>
                    <a:bodyPr/>
                    <a:lstStyle/>
                    <a:p>
                      <a:r>
                        <a:rPr lang="en-US" dirty="0"/>
                        <a:t>269087</a:t>
                      </a:r>
                    </a:p>
                  </a:txBody>
                  <a:tcPr/>
                </a:tc>
                <a:extLst>
                  <a:ext uri="{0D108BD9-81ED-4DB2-BD59-A6C34878D82A}">
                    <a16:rowId xmlns="" xmlns:a16="http://schemas.microsoft.com/office/drawing/2014/main" val="181197503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229.35</a:t>
                      </a:r>
                    </a:p>
                  </a:txBody>
                  <a:tcPr/>
                </a:tc>
                <a:tc>
                  <a:txBody>
                    <a:bodyPr/>
                    <a:lstStyle/>
                    <a:p>
                      <a:r>
                        <a:rPr lang="en-US" dirty="0"/>
                        <a:t>247.7</a:t>
                      </a:r>
                    </a:p>
                  </a:txBody>
                  <a:tcPr/>
                </a:tc>
                <a:tc>
                  <a:txBody>
                    <a:bodyPr/>
                    <a:lstStyle/>
                    <a:p>
                      <a:r>
                        <a:rPr lang="en-US" dirty="0"/>
                        <a:t>247.7</a:t>
                      </a:r>
                    </a:p>
                  </a:txBody>
                  <a:tcPr/>
                </a:tc>
                <a:tc>
                  <a:txBody>
                    <a:bodyPr/>
                    <a:lstStyle/>
                    <a:p>
                      <a:r>
                        <a:rPr lang="en-US" dirty="0"/>
                        <a:t>225</a:t>
                      </a:r>
                    </a:p>
                  </a:txBody>
                  <a:tcPr/>
                </a:tc>
                <a:tc>
                  <a:txBody>
                    <a:bodyPr/>
                    <a:lstStyle/>
                    <a:p>
                      <a:r>
                        <a:rPr lang="en-US" dirty="0"/>
                        <a:t>247</a:t>
                      </a:r>
                    </a:p>
                  </a:txBody>
                  <a:tcPr/>
                </a:tc>
                <a:tc>
                  <a:txBody>
                    <a:bodyPr/>
                    <a:lstStyle/>
                    <a:p>
                      <a:r>
                        <a:rPr lang="en-US" dirty="0"/>
                        <a:t>246.9</a:t>
                      </a:r>
                    </a:p>
                  </a:txBody>
                  <a:tcPr/>
                </a:tc>
                <a:tc>
                  <a:txBody>
                    <a:bodyPr/>
                    <a:lstStyle/>
                    <a:p>
                      <a:r>
                        <a:rPr lang="en-US" dirty="0"/>
                        <a:t>244.12</a:t>
                      </a:r>
                    </a:p>
                  </a:txBody>
                  <a:tcPr/>
                </a:tc>
                <a:tc>
                  <a:txBody>
                    <a:bodyPr/>
                    <a:lstStyle/>
                    <a:p>
                      <a:r>
                        <a:rPr lang="en-US" dirty="0"/>
                        <a:t>73681</a:t>
                      </a:r>
                    </a:p>
                  </a:txBody>
                  <a:tcPr/>
                </a:tc>
                <a:extLst>
                  <a:ext uri="{0D108BD9-81ED-4DB2-BD59-A6C34878D82A}">
                    <a16:rowId xmlns="" xmlns:a16="http://schemas.microsoft.com/office/drawing/2014/main" val="275216187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246.95</a:t>
                      </a:r>
                    </a:p>
                  </a:txBody>
                  <a:tcPr/>
                </a:tc>
                <a:tc>
                  <a:txBody>
                    <a:bodyPr/>
                    <a:lstStyle/>
                    <a:p>
                      <a:r>
                        <a:rPr lang="en-US" dirty="0"/>
                        <a:t>229</a:t>
                      </a:r>
                    </a:p>
                  </a:txBody>
                  <a:tcPr/>
                </a:tc>
                <a:tc>
                  <a:txBody>
                    <a:bodyPr/>
                    <a:lstStyle/>
                    <a:p>
                      <a:r>
                        <a:rPr lang="en-US" dirty="0"/>
                        <a:t>240</a:t>
                      </a:r>
                    </a:p>
                  </a:txBody>
                  <a:tcPr/>
                </a:tc>
                <a:tc>
                  <a:txBody>
                    <a:bodyPr/>
                    <a:lstStyle/>
                    <a:p>
                      <a:r>
                        <a:rPr lang="en-US" dirty="0"/>
                        <a:t>227</a:t>
                      </a:r>
                    </a:p>
                  </a:txBody>
                  <a:tcPr/>
                </a:tc>
                <a:tc>
                  <a:txBody>
                    <a:bodyPr/>
                    <a:lstStyle/>
                    <a:p>
                      <a:r>
                        <a:rPr lang="en-US" dirty="0"/>
                        <a:t>228</a:t>
                      </a:r>
                    </a:p>
                  </a:txBody>
                  <a:tcPr/>
                </a:tc>
                <a:tc>
                  <a:txBody>
                    <a:bodyPr/>
                    <a:lstStyle/>
                    <a:p>
                      <a:r>
                        <a:rPr lang="en-US" dirty="0"/>
                        <a:t>228.4</a:t>
                      </a:r>
                    </a:p>
                  </a:txBody>
                  <a:tcPr/>
                </a:tc>
                <a:tc>
                  <a:txBody>
                    <a:bodyPr/>
                    <a:lstStyle/>
                    <a:p>
                      <a:r>
                        <a:rPr lang="en-US" dirty="0"/>
                        <a:t>233.75</a:t>
                      </a:r>
                    </a:p>
                  </a:txBody>
                  <a:tcPr/>
                </a:tc>
                <a:tc>
                  <a:txBody>
                    <a:bodyPr/>
                    <a:lstStyle/>
                    <a:p>
                      <a:r>
                        <a:rPr lang="en-US" dirty="0"/>
                        <a:t>105799</a:t>
                      </a:r>
                    </a:p>
                  </a:txBody>
                  <a:tcPr/>
                </a:tc>
                <a:extLst>
                  <a:ext uri="{0D108BD9-81ED-4DB2-BD59-A6C34878D82A}">
                    <a16:rowId xmlns="" xmlns:a16="http://schemas.microsoft.com/office/drawing/2014/main" val="207790191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243.65</a:t>
                      </a:r>
                    </a:p>
                  </a:txBody>
                  <a:tcPr/>
                </a:tc>
                <a:tc>
                  <a:txBody>
                    <a:bodyPr/>
                    <a:lstStyle/>
                    <a:p>
                      <a:r>
                        <a:rPr lang="en-US" dirty="0"/>
                        <a:t>243.6</a:t>
                      </a:r>
                    </a:p>
                  </a:txBody>
                  <a:tcPr/>
                </a:tc>
                <a:tc>
                  <a:txBody>
                    <a:bodyPr/>
                    <a:lstStyle/>
                    <a:p>
                      <a:r>
                        <a:rPr lang="en-US" dirty="0"/>
                        <a:t>262</a:t>
                      </a:r>
                    </a:p>
                  </a:txBody>
                  <a:tcPr/>
                </a:tc>
                <a:tc>
                  <a:txBody>
                    <a:bodyPr/>
                    <a:lstStyle/>
                    <a:p>
                      <a:r>
                        <a:rPr lang="en-US" dirty="0"/>
                        <a:t>238</a:t>
                      </a:r>
                    </a:p>
                  </a:txBody>
                  <a:tcPr/>
                </a:tc>
                <a:tc>
                  <a:txBody>
                    <a:bodyPr/>
                    <a:lstStyle/>
                    <a:p>
                      <a:r>
                        <a:rPr lang="en-US" dirty="0"/>
                        <a:t>258</a:t>
                      </a:r>
                    </a:p>
                  </a:txBody>
                  <a:tcPr/>
                </a:tc>
                <a:tc>
                  <a:txBody>
                    <a:bodyPr/>
                    <a:lstStyle/>
                    <a:p>
                      <a:r>
                        <a:rPr lang="en-US" dirty="0"/>
                        <a:t>259.1</a:t>
                      </a:r>
                    </a:p>
                  </a:txBody>
                  <a:tcPr/>
                </a:tc>
                <a:tc>
                  <a:txBody>
                    <a:bodyPr/>
                    <a:lstStyle/>
                    <a:p>
                      <a:r>
                        <a:rPr lang="en-US" dirty="0"/>
                        <a:t>251.46</a:t>
                      </a:r>
                    </a:p>
                  </a:txBody>
                  <a:tcPr/>
                </a:tc>
                <a:tc>
                  <a:txBody>
                    <a:bodyPr/>
                    <a:lstStyle/>
                    <a:p>
                      <a:r>
                        <a:rPr lang="en-US" dirty="0">
                          <a:solidFill>
                            <a:srgbClr val="000000"/>
                          </a:solidFill>
                        </a:rPr>
                        <a:t>4495</a:t>
                      </a:r>
                    </a:p>
                    <a:p>
                      <a:r>
                        <a:rPr lang="en-US" dirty="0">
                          <a:solidFill>
                            <a:srgbClr val="000000"/>
                          </a:solidFill>
                        </a:rPr>
                        <a:t>741</a:t>
                      </a:r>
                    </a:p>
                  </a:txBody>
                  <a:tcPr/>
                </a:tc>
                <a:extLst>
                  <a:ext uri="{0D108BD9-81ED-4DB2-BD59-A6C34878D82A}">
                    <a16:rowId xmlns="" xmlns:a16="http://schemas.microsoft.com/office/drawing/2014/main" val="2567735566"/>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259.1</a:t>
                      </a:r>
                    </a:p>
                  </a:txBody>
                  <a:tcPr/>
                </a:tc>
                <a:tc>
                  <a:txBody>
                    <a:bodyPr/>
                    <a:lstStyle/>
                    <a:p>
                      <a:r>
                        <a:rPr lang="en-US" dirty="0"/>
                        <a:t>249</a:t>
                      </a:r>
                    </a:p>
                  </a:txBody>
                  <a:tcPr/>
                </a:tc>
                <a:tc>
                  <a:txBody>
                    <a:bodyPr/>
                    <a:lstStyle/>
                    <a:p>
                      <a:r>
                        <a:rPr lang="en-US" dirty="0"/>
                        <a:t>264</a:t>
                      </a:r>
                    </a:p>
                  </a:txBody>
                  <a:tcPr/>
                </a:tc>
                <a:tc>
                  <a:txBody>
                    <a:bodyPr/>
                    <a:lstStyle/>
                    <a:p>
                      <a:r>
                        <a:rPr lang="en-US" dirty="0"/>
                        <a:t>245</a:t>
                      </a:r>
                    </a:p>
                  </a:txBody>
                  <a:tcPr/>
                </a:tc>
                <a:tc>
                  <a:txBody>
                    <a:bodyPr/>
                    <a:lstStyle/>
                    <a:p>
                      <a:r>
                        <a:rPr lang="en-US" dirty="0"/>
                        <a:t>249</a:t>
                      </a:r>
                    </a:p>
                  </a:txBody>
                  <a:tcPr/>
                </a:tc>
                <a:tc>
                  <a:txBody>
                    <a:bodyPr/>
                    <a:lstStyle/>
                    <a:p>
                      <a:r>
                        <a:rPr lang="en-US" dirty="0"/>
                        <a:t>248.5</a:t>
                      </a:r>
                    </a:p>
                  </a:txBody>
                  <a:tcPr/>
                </a:tc>
                <a:tc>
                  <a:txBody>
                    <a:bodyPr/>
                    <a:lstStyle/>
                    <a:p>
                      <a:r>
                        <a:rPr lang="en-US" dirty="0"/>
                        <a:t>252.35</a:t>
                      </a:r>
                    </a:p>
                  </a:txBody>
                  <a:tcPr/>
                </a:tc>
                <a:tc>
                  <a:txBody>
                    <a:bodyPr/>
                    <a:lstStyle/>
                    <a:p>
                      <a:r>
                        <a:rPr lang="en-US" dirty="0">
                          <a:solidFill>
                            <a:srgbClr val="000000"/>
                          </a:solidFill>
                        </a:rPr>
                        <a:t>3434</a:t>
                      </a:r>
                    </a:p>
                    <a:p>
                      <a:r>
                        <a:rPr lang="en-US" dirty="0">
                          <a:solidFill>
                            <a:srgbClr val="000000"/>
                          </a:solidFill>
                        </a:rPr>
                        <a:t>058</a:t>
                      </a:r>
                    </a:p>
                  </a:txBody>
                  <a:tcPr/>
                </a:tc>
                <a:extLst>
                  <a:ext uri="{0D108BD9-81ED-4DB2-BD59-A6C34878D82A}">
                    <a16:rowId xmlns="" xmlns:a16="http://schemas.microsoft.com/office/drawing/2014/main" val="747341294"/>
                  </a:ext>
                </a:extLst>
              </a:tr>
            </a:tbl>
          </a:graphicData>
        </a:graphic>
      </p:graphicFrame>
      <p:pic>
        <p:nvPicPr>
          <p:cNvPr id="4" name="Picture 3">
            <a:extLst>
              <a:ext uri="{FF2B5EF4-FFF2-40B4-BE49-F238E27FC236}">
                <a16:creationId xmlns="" xmlns:a16="http://schemas.microsoft.com/office/drawing/2014/main" id="{9EF50077-0278-4FFB-87F7-E32BD60B1107}"/>
              </a:ext>
            </a:extLst>
          </p:cNvPr>
          <p:cNvPicPr>
            <a:picLocks noChangeAspect="1"/>
          </p:cNvPicPr>
          <p:nvPr/>
        </p:nvPicPr>
        <p:blipFill>
          <a:blip r:embed="rId2"/>
          <a:stretch>
            <a:fillRect/>
          </a:stretch>
        </p:blipFill>
        <p:spPr>
          <a:xfrm>
            <a:off x="8998227" y="1444487"/>
            <a:ext cx="2888974" cy="2888974"/>
          </a:xfrm>
          <a:prstGeom prst="rect">
            <a:avLst/>
          </a:prstGeom>
        </p:spPr>
      </p:pic>
      <p:cxnSp>
        <p:nvCxnSpPr>
          <p:cNvPr id="7" name="Straight Connector 6">
            <a:extLst>
              <a:ext uri="{FF2B5EF4-FFF2-40B4-BE49-F238E27FC236}">
                <a16:creationId xmlns="" xmlns:a16="http://schemas.microsoft.com/office/drawing/2014/main" id="{1C58C575-0DC5-4216-90AA-D377493CA9A4}"/>
              </a:ext>
            </a:extLst>
          </p:cNvPr>
          <p:cNvCxnSpPr>
            <a:cxnSpLocks/>
          </p:cNvCxnSpPr>
          <p:nvPr/>
        </p:nvCxnSpPr>
        <p:spPr>
          <a:xfrm>
            <a:off x="8984975" y="1161552"/>
            <a:ext cx="0" cy="3411793"/>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 xmlns:a16="http://schemas.microsoft.com/office/drawing/2014/main" id="{FB25A47A-4E1C-48FC-9172-F22DDAC002EC}"/>
              </a:ext>
            </a:extLst>
          </p:cNvPr>
          <p:cNvCxnSpPr>
            <a:cxnSpLocks/>
          </p:cNvCxnSpPr>
          <p:nvPr/>
        </p:nvCxnSpPr>
        <p:spPr>
          <a:xfrm flipV="1">
            <a:off x="304800" y="4781172"/>
            <a:ext cx="11569149" cy="3038"/>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 xmlns:a16="http://schemas.microsoft.com/office/drawing/2014/main" id="{23792231-BED1-465B-965D-313151F1CDF4}"/>
              </a:ext>
            </a:extLst>
          </p:cNvPr>
          <p:cNvSpPr txBox="1"/>
          <p:nvPr/>
        </p:nvSpPr>
        <p:spPr>
          <a:xfrm>
            <a:off x="304800" y="4882513"/>
            <a:ext cx="11555897" cy="1477328"/>
          </a:xfrm>
          <a:prstGeom prst="rect">
            <a:avLst/>
          </a:prstGeom>
          <a:solidFill>
            <a:schemeClr val="accent3">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previous close nearly always refers to the previous day's final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last price is the one at which the foremost recent transaction happens.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volume-weighted average worth (VWAP)  represents the typical price listed throughout the day, </a:t>
            </a:r>
          </a:p>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based on both volume and worth.</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startAt="4"/>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 and Share turnover is an estimation of stock liquidity. </a:t>
            </a:r>
          </a:p>
        </p:txBody>
      </p:sp>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pic>
        <p:nvPicPr>
          <p:cNvPr id="8" name="Picture 7"/>
          <p:cNvPicPr/>
          <p:nvPr/>
        </p:nvPicPr>
        <p:blipFill>
          <a:blip r:embed="rId2"/>
          <a:srcRect/>
          <a:stretch>
            <a:fillRect/>
          </a:stretch>
        </p:blipFill>
        <p:spPr bwMode="auto">
          <a:xfrm>
            <a:off x="473982" y="1444780"/>
            <a:ext cx="8029938" cy="2879026"/>
          </a:xfrm>
          <a:prstGeom prst="rect">
            <a:avLst/>
          </a:prstGeom>
          <a:noFill/>
          <a:ln w="9525">
            <a:noFill/>
            <a:miter lim="800000"/>
            <a:headEnd/>
            <a:tailEnd/>
          </a:ln>
        </p:spPr>
      </p:pic>
      <p:pic>
        <p:nvPicPr>
          <p:cNvPr id="9" name="Picture 8"/>
          <p:cNvPicPr/>
          <p:nvPr/>
        </p:nvPicPr>
        <p:blipFill>
          <a:blip r:embed="rId3"/>
          <a:srcRect/>
          <a:stretch>
            <a:fillRect/>
          </a:stretch>
        </p:blipFill>
        <p:spPr bwMode="auto">
          <a:xfrm>
            <a:off x="447857" y="4637144"/>
            <a:ext cx="8104472" cy="1561950"/>
          </a:xfrm>
          <a:prstGeom prst="rect">
            <a:avLst/>
          </a:prstGeom>
          <a:noFill/>
          <a:ln w="9525">
            <a:noFill/>
            <a:miter lim="800000"/>
            <a:headEnd/>
            <a:tailEnd/>
          </a:ln>
        </p:spPr>
      </p:pic>
      <p:sp>
        <p:nvSpPr>
          <p:cNvPr id="10" name="Right Arrow 9"/>
          <p:cNvSpPr/>
          <p:nvPr/>
        </p:nvSpPr>
        <p:spPr>
          <a:xfrm>
            <a:off x="8490857" y="2521131"/>
            <a:ext cx="940526" cy="5094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494343" y="2285749"/>
            <a:ext cx="2258386" cy="923330"/>
          </a:xfrm>
          <a:prstGeom prst="rect">
            <a:avLst/>
          </a:prstGeom>
          <a:solidFill>
            <a:schemeClr val="accent1">
              <a:lumMod val="60000"/>
              <a:lumOff val="40000"/>
            </a:schemeClr>
          </a:solidFill>
        </p:spPr>
        <p:txBody>
          <a:bodyPr wrap="square">
            <a:spAutoFit/>
          </a:bodyPr>
          <a:lstStyle/>
          <a:p>
            <a:r>
              <a:rPr lang="en-US" dirty="0" smtClean="0"/>
              <a:t>class distribution For HDFC, KOTAK, and SBI stock</a:t>
            </a:r>
            <a:endParaRPr lang="en-US" dirty="0"/>
          </a:p>
        </p:txBody>
      </p:sp>
      <p:sp>
        <p:nvSpPr>
          <p:cNvPr id="13" name="Right Arrow 12"/>
          <p:cNvSpPr/>
          <p:nvPr/>
        </p:nvSpPr>
        <p:spPr>
          <a:xfrm>
            <a:off x="8552329" y="5230906"/>
            <a:ext cx="820271" cy="4975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410765" y="4650377"/>
            <a:ext cx="2345808" cy="1477328"/>
          </a:xfrm>
          <a:prstGeom prst="rect">
            <a:avLst/>
          </a:prstGeom>
          <a:solidFill>
            <a:schemeClr val="accent1">
              <a:lumMod val="60000"/>
              <a:lumOff val="40000"/>
            </a:schemeClr>
          </a:solidFill>
        </p:spPr>
        <p:txBody>
          <a:bodyPr wrap="square">
            <a:spAutoFit/>
          </a:bodyPr>
          <a:lstStyle/>
          <a:p>
            <a:r>
              <a:rPr lang="en-US" dirty="0" smtClean="0"/>
              <a:t>Close values of HDFCBANK, KOTAK BANK, and SBIBANK stock from 2000 to 2022</a:t>
            </a:r>
            <a:endParaRPr lang="en-US" dirty="0"/>
          </a:p>
        </p:txBody>
      </p:sp>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3433</TotalTime>
  <Words>2132</Words>
  <Application>Microsoft Office PowerPoint</Application>
  <PresentationFormat>Custom</PresentationFormat>
  <Paragraphs>545</Paragraphs>
  <Slides>24</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Roboto Slab</vt:lpstr>
      <vt:lpstr>Calibri</vt:lpstr>
      <vt:lpstr>Roboto Slab (Body)</vt:lpstr>
      <vt:lpstr>Times New Roman</vt:lpstr>
      <vt:lpstr>Wingdings</vt:lpstr>
      <vt:lpstr>Roboto Slab (Headings)</vt:lpstr>
      <vt:lpstr>Office Theme</vt:lpstr>
      <vt:lpstr>1_Office Theme</vt:lpstr>
      <vt:lpstr>Modelling direction detection in selected stocks in Indian BFSI sector   </vt:lpstr>
      <vt:lpstr>Introduction </vt:lpstr>
      <vt:lpstr>Literature Review </vt:lpstr>
      <vt:lpstr>Problem Statement</vt:lpstr>
      <vt:lpstr>Project Objectives  </vt:lpstr>
      <vt:lpstr>Project Methodology</vt:lpstr>
      <vt:lpstr>Business Understanding</vt:lpstr>
      <vt:lpstr>Data Understanding </vt:lpstr>
      <vt:lpstr>Data Understanding </vt:lpstr>
      <vt:lpstr>Data Understanding </vt:lpstr>
      <vt:lpstr>Data Understanding </vt:lpstr>
      <vt:lpstr>Data Preparation</vt:lpstr>
      <vt:lpstr>Modeling </vt:lpstr>
      <vt:lpstr>Model Evaluation using LR Classifier</vt:lpstr>
      <vt:lpstr>Model Evaluation using RF Classifier</vt:lpstr>
      <vt:lpstr>Model Evaluation using XG Boost Classifier</vt:lpstr>
      <vt:lpstr>Results and Insights</vt:lpstr>
      <vt:lpstr>Utility from the Business perspectives</vt:lpstr>
      <vt:lpstr> Risk-Adjusted Returns  </vt:lpstr>
      <vt:lpstr>Model Deployment </vt:lpstr>
      <vt:lpstr>Conclusion and Future Work</vt:lpstr>
      <vt:lpstr>References</vt:lpstr>
      <vt:lpstr>Annexure</vt:lpstr>
      <vt:lpstr>Slide 24</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Admin</cp:lastModifiedBy>
  <cp:revision>370</cp:revision>
  <dcterms:created xsi:type="dcterms:W3CDTF">2020-01-23T06:03:51Z</dcterms:created>
  <dcterms:modified xsi:type="dcterms:W3CDTF">2023-02-06T09:53:11Z</dcterms:modified>
</cp:coreProperties>
</file>